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7" r:id="rId2"/>
    <p:sldId id="258" r:id="rId3"/>
    <p:sldId id="259" r:id="rId4"/>
    <p:sldId id="260" r:id="rId5"/>
    <p:sldId id="261" r:id="rId6"/>
    <p:sldId id="262" r:id="rId7"/>
    <p:sldId id="265" r:id="rId8"/>
    <p:sldId id="264" r:id="rId9"/>
    <p:sldId id="266" r:id="rId10"/>
    <p:sldId id="269" r:id="rId11"/>
    <p:sldId id="270" r:id="rId12"/>
    <p:sldId id="271" r:id="rId13"/>
    <p:sldId id="267" r:id="rId14"/>
    <p:sldId id="268"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616" autoAdjust="0"/>
  </p:normalViewPr>
  <p:slideViewPr>
    <p:cSldViewPr snapToObjects="1">
      <p:cViewPr>
        <p:scale>
          <a:sx n="100" d="100"/>
          <a:sy n="100" d="100"/>
        </p:scale>
        <p:origin x="-200" y="-3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4674892-3AD4-7C42-A055-1D9837FBBFD9}" type="datetimeFigureOut">
              <a:rPr lang="en-US" smtClean="0"/>
              <a:pPr/>
              <a:t>5/7/15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FCD68C-8A75-7D45-84E1-1D460D69804E}" type="slidenum">
              <a:rPr lang="en-US" smtClean="0"/>
              <a:pPr/>
              <a:t>‹#›</a:t>
            </a:fld>
            <a:endParaRPr lang="en-US"/>
          </a:p>
        </p:txBody>
      </p:sp>
    </p:spTree>
    <p:extLst>
      <p:ext uri="{BB962C8B-B14F-4D97-AF65-F5344CB8AC3E}">
        <p14:creationId xmlns:p14="http://schemas.microsoft.com/office/powerpoint/2010/main" val="288957293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8EBDB7-3C1E-B043-AE56-44740BA9DFF7}" type="datetimeFigureOut">
              <a:rPr lang="en-US" smtClean="0"/>
              <a:pPr/>
              <a:t>5/7/15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14C39C-9D78-F946-A56A-3D955E4ECB1E}" type="slidenum">
              <a:rPr lang="en-US" smtClean="0"/>
              <a:pPr/>
              <a:t>‹#›</a:t>
            </a:fld>
            <a:endParaRPr lang="en-US" dirty="0"/>
          </a:p>
        </p:txBody>
      </p:sp>
    </p:spTree>
    <p:extLst>
      <p:ext uri="{BB962C8B-B14F-4D97-AF65-F5344CB8AC3E}">
        <p14:creationId xmlns:p14="http://schemas.microsoft.com/office/powerpoint/2010/main" val="32410143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B4C7862-468E-C343-AE5C-51286559107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Writing</a:t>
            </a:r>
            <a:r>
              <a:rPr lang="en-US" baseline="0" dirty="0" smtClean="0"/>
              <a:t> Assignment Suggestion: </a:t>
            </a:r>
            <a:r>
              <a:rPr lang="en-US" sz="1200" kern="1200" dirty="0" smtClean="0">
                <a:solidFill>
                  <a:schemeClr val="tx1"/>
                </a:solidFill>
                <a:latin typeface="+mn-lt"/>
                <a:ea typeface="+mn-ea"/>
                <a:cs typeface="+mn-cs"/>
              </a:rPr>
              <a:t>First draft of your memoir essay. 750-1,000 words, 12 or 14 point regular (plain) font. Using Chapter </a:t>
            </a:r>
            <a:r>
              <a:rPr lang="en-US" sz="1200" kern="1200" dirty="0" smtClean="0">
                <a:solidFill>
                  <a:schemeClr val="tx1"/>
                </a:solidFill>
                <a:latin typeface="+mn-lt"/>
                <a:ea typeface="+mn-ea"/>
                <a:cs typeface="+mn-cs"/>
              </a:rPr>
              <a:t>5 </a:t>
            </a:r>
            <a:r>
              <a:rPr lang="en-US" sz="1200" kern="1200" dirty="0" smtClean="0">
                <a:solidFill>
                  <a:schemeClr val="tx1"/>
                </a:solidFill>
                <a:latin typeface="+mn-lt"/>
                <a:ea typeface="+mn-ea"/>
                <a:cs typeface="+mn-cs"/>
              </a:rPr>
              <a:t>as your guide, write an essay in which you tell a true story from your own life and experience. Choose an event or series of events that illustrate </a:t>
            </a:r>
            <a:r>
              <a:rPr lang="en-US" sz="1200" kern="1200" dirty="0" smtClean="0">
                <a:solidFill>
                  <a:schemeClr val="tx1"/>
                </a:solidFill>
                <a:latin typeface="+mn-lt"/>
                <a:ea typeface="+mn-ea"/>
                <a:cs typeface="+mn-cs"/>
              </a:rPr>
              <a:t>what </a:t>
            </a:r>
            <a:r>
              <a:rPr lang="en-US" sz="1200" kern="1200" dirty="0" smtClean="0">
                <a:solidFill>
                  <a:schemeClr val="tx1"/>
                </a:solidFill>
                <a:latin typeface="+mn-lt"/>
                <a:ea typeface="+mn-ea"/>
                <a:cs typeface="+mn-cs"/>
              </a:rPr>
              <a:t>you have chosen to write about. Identify a complication or a struggle of values. Then show how you resolved this complication. Explain what you learned from this experience. Assign</a:t>
            </a:r>
            <a:r>
              <a:rPr lang="en-US" sz="1200" kern="1200" baseline="0" dirty="0" smtClean="0">
                <a:solidFill>
                  <a:schemeClr val="tx1"/>
                </a:solidFill>
                <a:latin typeface="+mn-lt"/>
                <a:ea typeface="+mn-ea"/>
                <a:cs typeface="+mn-cs"/>
              </a:rPr>
              <a:t> a first draft, followed by peer review workshop, either in class or in MCL. Require a second draft that uses peer feedback to revise and improve the memoir.</a:t>
            </a:r>
            <a:endParaRPr lang="en-US" dirty="0"/>
          </a:p>
        </p:txBody>
      </p:sp>
      <p:sp>
        <p:nvSpPr>
          <p:cNvPr id="4" name="Slide Number Placeholder 3"/>
          <p:cNvSpPr>
            <a:spLocks noGrp="1"/>
          </p:cNvSpPr>
          <p:nvPr>
            <p:ph type="sldNum" sz="quarter" idx="10"/>
          </p:nvPr>
        </p:nvSpPr>
        <p:spPr/>
        <p:txBody>
          <a:bodyPr/>
          <a:lstStyle/>
          <a:p>
            <a:fld id="{6414C39C-9D78-F946-A56A-3D955E4ECB1E}"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Explain</a:t>
            </a:r>
            <a:r>
              <a:rPr lang="en-US" baseline="0" dirty="0" smtClean="0"/>
              <a:t> that this organization pattern is only a skeletal pattern, and that they can (and probably should) alter the arrangement of their memoir to suit the story they are telling. Alterations to the pattern are necessary to suit the features of each student’s topic, such as angle, purpose, readers, and context.</a:t>
            </a:r>
            <a:endParaRPr lang="en-US" dirty="0"/>
          </a:p>
        </p:txBody>
      </p:sp>
      <p:sp>
        <p:nvSpPr>
          <p:cNvPr id="4" name="Slide Number Placeholder 3"/>
          <p:cNvSpPr>
            <a:spLocks noGrp="1"/>
          </p:cNvSpPr>
          <p:nvPr>
            <p:ph type="sldNum" sz="quarter" idx="10"/>
          </p:nvPr>
        </p:nvSpPr>
        <p:spPr/>
        <p:txBody>
          <a:bodyPr/>
          <a:lstStyle/>
          <a:p>
            <a:fld id="{6414C39C-9D78-F946-A56A-3D955E4ECB1E}"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Emphasize</a:t>
            </a:r>
            <a:r>
              <a:rPr lang="en-US" baseline="0" dirty="0" smtClean="0"/>
              <a:t> that this personal story needn’t be about a tragic event</a:t>
            </a:r>
            <a:r>
              <a:rPr lang="en-US" baseline="0" dirty="0" smtClean="0"/>
              <a:t>, </a:t>
            </a:r>
            <a:r>
              <a:rPr lang="en-US" baseline="0" dirty="0" smtClean="0"/>
              <a:t>but there should still be a conclusion that reflects on what the writer realized as a result of the experience. Encourage students to be brave in choosing a story to tell; any peer workshop is likely to cause some anxiety, but reassure them that their story will be shared with a small group only, and they will find their peers touched and sympathetic to their stories. The memoir assignment is an ideal essay to give early in the semester, as it leads to a class in which students know each other. Often, they write memoirs that others can relate to from their own experience, and this is a source of relief to many students. They come to realize their struggles and hard-learned lessons are shared by others.</a:t>
            </a:r>
            <a:endParaRPr lang="en-US" dirty="0"/>
          </a:p>
        </p:txBody>
      </p:sp>
      <p:sp>
        <p:nvSpPr>
          <p:cNvPr id="4" name="Slide Number Placeholder 3"/>
          <p:cNvSpPr>
            <a:spLocks noGrp="1"/>
          </p:cNvSpPr>
          <p:nvPr>
            <p:ph type="sldNum" sz="quarter" idx="10"/>
          </p:nvPr>
        </p:nvSpPr>
        <p:spPr/>
        <p:txBody>
          <a:bodyPr/>
          <a:lstStyle/>
          <a:p>
            <a:fld id="{3B4C7862-468E-C343-AE5C-51286559107C}"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Use this list of features to read (preferably out</a:t>
            </a:r>
            <a:r>
              <a:rPr lang="en-US" baseline="0" dirty="0" smtClean="0"/>
              <a:t> loud with students following along) </a:t>
            </a:r>
            <a:r>
              <a:rPr lang="en-US" dirty="0" smtClean="0"/>
              <a:t>the</a:t>
            </a:r>
            <a:r>
              <a:rPr lang="en-US" baseline="0" dirty="0" smtClean="0"/>
              <a:t> sample student essay, “Diving In,” on pages </a:t>
            </a:r>
            <a:r>
              <a:rPr lang="en-US" baseline="0" dirty="0" smtClean="0"/>
              <a:t>50–51. </a:t>
            </a:r>
            <a:r>
              <a:rPr lang="en-US" baseline="0" dirty="0" smtClean="0"/>
              <a:t>Lead class discussion, asking students to identify these features in the sample. Another possibility is to form small groups to analyze the essay before full class discussion. Use the margin annotations to help guide the discussion.</a:t>
            </a:r>
            <a:endParaRPr lang="en-US" dirty="0"/>
          </a:p>
        </p:txBody>
      </p:sp>
      <p:sp>
        <p:nvSpPr>
          <p:cNvPr id="4" name="Slide Number Placeholder 3"/>
          <p:cNvSpPr>
            <a:spLocks noGrp="1"/>
          </p:cNvSpPr>
          <p:nvPr>
            <p:ph type="sldNum" sz="quarter" idx="10"/>
          </p:nvPr>
        </p:nvSpPr>
        <p:spPr/>
        <p:txBody>
          <a:bodyPr/>
          <a:lstStyle/>
          <a:p>
            <a:fld id="{3B4C7862-468E-C343-AE5C-51286559107C}"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After introducing the assignment, give students no more than 10 minutes to write a list for themselves of at least five possible topics. Then ask them to narrow the list down to their top two choices. Pair them up to tell their partner the two topics they’re considering, and why. They should expand on the story idea a bit, and their partner gives feedback on which story they’d be most interested in reading. Each writer makes his/her own decision about which story they want to write on. Mapping, recording, storyboarding, and role-playing should be explained, but suggest these possibilities for out of class exploration.</a:t>
            </a:r>
            <a:endParaRPr lang="en-US" dirty="0"/>
          </a:p>
        </p:txBody>
      </p:sp>
      <p:sp>
        <p:nvSpPr>
          <p:cNvPr id="4" name="Slide Number Placeholder 3"/>
          <p:cNvSpPr>
            <a:spLocks noGrp="1"/>
          </p:cNvSpPr>
          <p:nvPr>
            <p:ph type="sldNum" sz="quarter" idx="10"/>
          </p:nvPr>
        </p:nvSpPr>
        <p:spPr/>
        <p:txBody>
          <a:bodyPr/>
          <a:lstStyle/>
          <a:p>
            <a:fld id="{3B4C7862-468E-C343-AE5C-51286559107C}"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you lecture on this aspect of inventing the memoir’s content, use examples</a:t>
            </a:r>
            <a:r>
              <a:rPr lang="en-US" baseline="0" dirty="0" smtClean="0"/>
              <a:t> to illustrate how to work through this stage of inquiry. For instance, a story about an unexpected teenage pregnancy and birth should lead to research on the incidence of teenage pregnancies in the United States, social and psychological implications of teenage births, and asking friends and family members about how they felt about the unplanned pregnancy. Consider asking students to write an informal paper about their findings.</a:t>
            </a:r>
            <a:endParaRPr lang="en-US" dirty="0"/>
          </a:p>
        </p:txBody>
      </p:sp>
      <p:sp>
        <p:nvSpPr>
          <p:cNvPr id="4" name="Slide Number Placeholder 3"/>
          <p:cNvSpPr>
            <a:spLocks noGrp="1"/>
          </p:cNvSpPr>
          <p:nvPr>
            <p:ph type="sldNum" sz="quarter" idx="10"/>
          </p:nvPr>
        </p:nvSpPr>
        <p:spPr/>
        <p:txBody>
          <a:bodyPr/>
          <a:lstStyle/>
          <a:p>
            <a:fld id="{3B4C7862-468E-C343-AE5C-51286559107C}"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Each of the numbered points needs to be expanded upon to drive home the point that writers must</a:t>
            </a:r>
            <a:r>
              <a:rPr lang="en-US" baseline="0" dirty="0" smtClean="0"/>
              <a:t> get their readers to </a:t>
            </a:r>
            <a:r>
              <a:rPr lang="en-US" i="1" baseline="0" dirty="0" smtClean="0"/>
              <a:t>see what they saw</a:t>
            </a:r>
            <a:r>
              <a:rPr lang="en-US" i="0" baseline="0" dirty="0" smtClean="0"/>
              <a:t> and feel what they felt, in order to elicit reader empathy and understanding. Remind students that at this point they are only writing a rough draft, and that they will need to revise, cut, add, and edit before their stories are tight, well-paced, and keep the readers’ interest.</a:t>
            </a:r>
            <a:endParaRPr lang="en-US" dirty="0"/>
          </a:p>
        </p:txBody>
      </p:sp>
      <p:sp>
        <p:nvSpPr>
          <p:cNvPr id="4" name="Slide Number Placeholder 3"/>
          <p:cNvSpPr>
            <a:spLocks noGrp="1"/>
          </p:cNvSpPr>
          <p:nvPr>
            <p:ph type="sldNum" sz="quarter" idx="10"/>
          </p:nvPr>
        </p:nvSpPr>
        <p:spPr/>
        <p:txBody>
          <a:bodyPr/>
          <a:lstStyle/>
          <a:p>
            <a:fld id="{6414C39C-9D78-F946-A56A-3D955E4ECB1E}"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Continue</a:t>
            </a:r>
            <a:r>
              <a:rPr lang="en-US" baseline="0" dirty="0" smtClean="0"/>
              <a:t> with this process by modeling the tone map on the board. Getting a student to volunteer his or her own topic for practice and feedback is even better.</a:t>
            </a:r>
            <a:endParaRPr lang="en-US" dirty="0"/>
          </a:p>
        </p:txBody>
      </p:sp>
      <p:sp>
        <p:nvSpPr>
          <p:cNvPr id="4" name="Slide Number Placeholder 3"/>
          <p:cNvSpPr>
            <a:spLocks noGrp="1"/>
          </p:cNvSpPr>
          <p:nvPr>
            <p:ph type="sldNum" sz="quarter" idx="10"/>
          </p:nvPr>
        </p:nvSpPr>
        <p:spPr/>
        <p:txBody>
          <a:bodyPr/>
          <a:lstStyle/>
          <a:p>
            <a:fld id="{6414C39C-9D78-F946-A56A-3D955E4ECB1E}"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414C39C-9D78-F946-A56A-3D955E4ECB1E}"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designing their memoirs, guide students back to considering the needs and expectations of their readers, as well as their </a:t>
            </a:r>
            <a:r>
              <a:rPr lang="en-US" baseline="0" smtClean="0"/>
              <a:t>purpose statements. </a:t>
            </a:r>
            <a:endParaRPr lang="en-US" dirty="0"/>
          </a:p>
        </p:txBody>
      </p:sp>
      <p:sp>
        <p:nvSpPr>
          <p:cNvPr id="4" name="Slide Number Placeholder 3"/>
          <p:cNvSpPr>
            <a:spLocks noGrp="1"/>
          </p:cNvSpPr>
          <p:nvPr>
            <p:ph type="sldNum" sz="quarter" idx="10"/>
          </p:nvPr>
        </p:nvSpPr>
        <p:spPr/>
        <p:txBody>
          <a:bodyPr/>
          <a:lstStyle/>
          <a:p>
            <a:fld id="{6414C39C-9D78-F946-A56A-3D955E4ECB1E}"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a:t>
            </a:r>
            <a:r>
              <a:rPr lang="en-US" baseline="0" dirty="0" smtClean="0"/>
              <a:t> reading the excerpt from </a:t>
            </a:r>
            <a:r>
              <a:rPr lang="en-US" i="1" baseline="0" dirty="0" smtClean="0"/>
              <a:t>The Narrative of the Life of Frederick Douglass</a:t>
            </a:r>
            <a:r>
              <a:rPr lang="en-US" i="0" baseline="0" dirty="0" smtClean="0"/>
              <a:t> with the class, perhaps by asking students to take turns reading a paragraph out loud, ask the class (or small groups) to analyze the instances of memoir features in general. Follow this discussion with an in-class informal writing in which students write about their own experiences in learning to read and write. Explain that they should dig deep into their memories of early grade school. Not all will have experienced difficulties with these skills, but even those who learned easily can describe what it was like for them. Did they take pride in achieving these skills? Did they feel self-conscious about “getting it” more easily than most of their classmates?</a:t>
            </a:r>
            <a:endParaRPr lang="en-US" dirty="0"/>
          </a:p>
        </p:txBody>
      </p:sp>
      <p:sp>
        <p:nvSpPr>
          <p:cNvPr id="4" name="Slide Number Placeholder 3"/>
          <p:cNvSpPr>
            <a:spLocks noGrp="1"/>
          </p:cNvSpPr>
          <p:nvPr>
            <p:ph type="sldNum" sz="quarter" idx="10"/>
          </p:nvPr>
        </p:nvSpPr>
        <p:spPr/>
        <p:txBody>
          <a:bodyPr/>
          <a:lstStyle/>
          <a:p>
            <a:fld id="{6414C39C-9D78-F946-A56A-3D955E4ECB1E}"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414C39C-9D78-F946-A56A-3D955E4ECB1E}"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26BFCD-6766-984F-A2CE-51444087CFF4}" type="datetime1">
              <a:rPr lang="en-US" smtClean="0"/>
              <a:t>5/7/15</a:t>
            </a:fld>
            <a:endParaRPr lang="en-US" dirty="0"/>
          </a:p>
        </p:txBody>
      </p:sp>
      <p:sp>
        <p:nvSpPr>
          <p:cNvPr id="5" name="Footer Placeholder 4"/>
          <p:cNvSpPr>
            <a:spLocks noGrp="1"/>
          </p:cNvSpPr>
          <p:nvPr>
            <p:ph type="ftr" sz="quarter" idx="11"/>
          </p:nvPr>
        </p:nvSpPr>
        <p:spPr/>
        <p:txBody>
          <a:bodyPr/>
          <a:lstStyle/>
          <a:p>
            <a:r>
              <a:rPr lang="en-US" smtClean="0"/>
              <a:t>Copyright © 2016 by Pearson Education, Inc. All rights reserved.</a:t>
            </a:r>
            <a:endParaRPr lang="en-US" dirty="0"/>
          </a:p>
        </p:txBody>
      </p:sp>
      <p:sp>
        <p:nvSpPr>
          <p:cNvPr id="6" name="Slide Number Placeholder 5"/>
          <p:cNvSpPr>
            <a:spLocks noGrp="1"/>
          </p:cNvSpPr>
          <p:nvPr>
            <p:ph type="sldNum" sz="quarter" idx="12"/>
          </p:nvPr>
        </p:nvSpPr>
        <p:spPr/>
        <p:txBody>
          <a:bodyPr/>
          <a:lstStyle/>
          <a:p>
            <a:fld id="{963924FA-695C-6A44-8794-048B192733C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BC3C85-30F6-4640-BBC8-75374E9847E1}" type="datetime1">
              <a:rPr lang="en-US" smtClean="0"/>
              <a:t>5/7/15</a:t>
            </a:fld>
            <a:endParaRPr lang="en-US" dirty="0"/>
          </a:p>
        </p:txBody>
      </p:sp>
      <p:sp>
        <p:nvSpPr>
          <p:cNvPr id="5" name="Footer Placeholder 4"/>
          <p:cNvSpPr>
            <a:spLocks noGrp="1"/>
          </p:cNvSpPr>
          <p:nvPr>
            <p:ph type="ftr" sz="quarter" idx="11"/>
          </p:nvPr>
        </p:nvSpPr>
        <p:spPr/>
        <p:txBody>
          <a:bodyPr/>
          <a:lstStyle/>
          <a:p>
            <a:r>
              <a:rPr lang="en-US" smtClean="0"/>
              <a:t>Copyright © 2016 by Pearson Education, Inc. All rights reserved.</a:t>
            </a:r>
            <a:endParaRPr lang="en-US" dirty="0"/>
          </a:p>
        </p:txBody>
      </p:sp>
      <p:sp>
        <p:nvSpPr>
          <p:cNvPr id="6" name="Slide Number Placeholder 5"/>
          <p:cNvSpPr>
            <a:spLocks noGrp="1"/>
          </p:cNvSpPr>
          <p:nvPr>
            <p:ph type="sldNum" sz="quarter" idx="12"/>
          </p:nvPr>
        </p:nvSpPr>
        <p:spPr/>
        <p:txBody>
          <a:bodyPr/>
          <a:lstStyle/>
          <a:p>
            <a:fld id="{963924FA-695C-6A44-8794-048B192733C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1D560B-13A9-3B43-BAA5-6BFDD234A5FC}" type="datetime1">
              <a:rPr lang="en-US" smtClean="0"/>
              <a:t>5/7/15</a:t>
            </a:fld>
            <a:endParaRPr lang="en-US" dirty="0"/>
          </a:p>
        </p:txBody>
      </p:sp>
      <p:sp>
        <p:nvSpPr>
          <p:cNvPr id="5" name="Footer Placeholder 4"/>
          <p:cNvSpPr>
            <a:spLocks noGrp="1"/>
          </p:cNvSpPr>
          <p:nvPr>
            <p:ph type="ftr" sz="quarter" idx="11"/>
          </p:nvPr>
        </p:nvSpPr>
        <p:spPr/>
        <p:txBody>
          <a:bodyPr/>
          <a:lstStyle/>
          <a:p>
            <a:r>
              <a:rPr lang="en-US" smtClean="0"/>
              <a:t>Copyright © 2016 by Pearson Education, Inc. All rights reserved.</a:t>
            </a:r>
            <a:endParaRPr lang="en-US" dirty="0"/>
          </a:p>
        </p:txBody>
      </p:sp>
      <p:sp>
        <p:nvSpPr>
          <p:cNvPr id="6" name="Slide Number Placeholder 5"/>
          <p:cNvSpPr>
            <a:spLocks noGrp="1"/>
          </p:cNvSpPr>
          <p:nvPr>
            <p:ph type="sldNum" sz="quarter" idx="12"/>
          </p:nvPr>
        </p:nvSpPr>
        <p:spPr/>
        <p:txBody>
          <a:bodyPr/>
          <a:lstStyle/>
          <a:p>
            <a:fld id="{963924FA-695C-6A44-8794-048B192733C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7CA671-AB64-0F42-A77E-F1FAB93C44E2}" type="datetime1">
              <a:rPr lang="en-US" smtClean="0"/>
              <a:t>5/7/15</a:t>
            </a:fld>
            <a:endParaRPr lang="en-US" dirty="0"/>
          </a:p>
        </p:txBody>
      </p:sp>
      <p:sp>
        <p:nvSpPr>
          <p:cNvPr id="6" name="Footer Placeholder 5"/>
          <p:cNvSpPr>
            <a:spLocks noGrp="1"/>
          </p:cNvSpPr>
          <p:nvPr>
            <p:ph type="ftr" sz="quarter" idx="11"/>
          </p:nvPr>
        </p:nvSpPr>
        <p:spPr/>
        <p:txBody>
          <a:bodyPr/>
          <a:lstStyle/>
          <a:p>
            <a:r>
              <a:rPr lang="en-US" smtClean="0"/>
              <a:t>Copyright © 2016 by Pearson Education, Inc. All rights reserved.</a:t>
            </a:r>
            <a:endParaRPr lang="en-US" dirty="0"/>
          </a:p>
        </p:txBody>
      </p:sp>
      <p:sp>
        <p:nvSpPr>
          <p:cNvPr id="7" name="Slide Number Placeholder 6"/>
          <p:cNvSpPr>
            <a:spLocks noGrp="1"/>
          </p:cNvSpPr>
          <p:nvPr>
            <p:ph type="sldNum" sz="quarter" idx="12"/>
          </p:nvPr>
        </p:nvSpPr>
        <p:spPr/>
        <p:txBody>
          <a:bodyPr/>
          <a:lstStyle/>
          <a:p>
            <a:fld id="{963924FA-695C-6A44-8794-048B192733C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3B42B2-37AB-BC42-9695-E4E3EAE0B52D}" type="datetime1">
              <a:rPr lang="en-US" smtClean="0"/>
              <a:t>5/7/15</a:t>
            </a:fld>
            <a:endParaRPr lang="en-US" dirty="0"/>
          </a:p>
        </p:txBody>
      </p:sp>
      <p:sp>
        <p:nvSpPr>
          <p:cNvPr id="8" name="Footer Placeholder 7"/>
          <p:cNvSpPr>
            <a:spLocks noGrp="1"/>
          </p:cNvSpPr>
          <p:nvPr>
            <p:ph type="ftr" sz="quarter" idx="11"/>
          </p:nvPr>
        </p:nvSpPr>
        <p:spPr/>
        <p:txBody>
          <a:bodyPr/>
          <a:lstStyle/>
          <a:p>
            <a:r>
              <a:rPr lang="en-US" smtClean="0"/>
              <a:t>Copyright © 2016 by Pearson Education, Inc. All rights reserved.</a:t>
            </a:r>
            <a:endParaRPr lang="en-US" dirty="0"/>
          </a:p>
        </p:txBody>
      </p:sp>
      <p:sp>
        <p:nvSpPr>
          <p:cNvPr id="9" name="Slide Number Placeholder 8"/>
          <p:cNvSpPr>
            <a:spLocks noGrp="1"/>
          </p:cNvSpPr>
          <p:nvPr>
            <p:ph type="sldNum" sz="quarter" idx="12"/>
          </p:nvPr>
        </p:nvSpPr>
        <p:spPr/>
        <p:txBody>
          <a:bodyPr/>
          <a:lstStyle/>
          <a:p>
            <a:fld id="{963924FA-695C-6A44-8794-048B192733C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4E5A01-1B4E-DF4D-92EC-ACF2EACA1AD6}" type="datetime1">
              <a:rPr lang="en-US" smtClean="0"/>
              <a:t>5/7/15</a:t>
            </a:fld>
            <a:endParaRPr lang="en-US" dirty="0"/>
          </a:p>
        </p:txBody>
      </p:sp>
      <p:sp>
        <p:nvSpPr>
          <p:cNvPr id="4" name="Footer Placeholder 3"/>
          <p:cNvSpPr>
            <a:spLocks noGrp="1"/>
          </p:cNvSpPr>
          <p:nvPr>
            <p:ph type="ftr" sz="quarter" idx="11"/>
          </p:nvPr>
        </p:nvSpPr>
        <p:spPr/>
        <p:txBody>
          <a:bodyPr/>
          <a:lstStyle/>
          <a:p>
            <a:r>
              <a:rPr lang="en-US" smtClean="0"/>
              <a:t>Copyright © 2016 by Pearson Education, Inc. All rights reserved.</a:t>
            </a:r>
            <a:endParaRPr lang="en-US" dirty="0"/>
          </a:p>
        </p:txBody>
      </p:sp>
      <p:sp>
        <p:nvSpPr>
          <p:cNvPr id="5" name="Slide Number Placeholder 4"/>
          <p:cNvSpPr>
            <a:spLocks noGrp="1"/>
          </p:cNvSpPr>
          <p:nvPr>
            <p:ph type="sldNum" sz="quarter" idx="12"/>
          </p:nvPr>
        </p:nvSpPr>
        <p:spPr/>
        <p:txBody>
          <a:bodyPr/>
          <a:lstStyle/>
          <a:p>
            <a:fld id="{963924FA-695C-6A44-8794-048B192733C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304C2E-1925-DB47-A5E0-BB661E77D843}" type="datetime1">
              <a:rPr lang="en-US" smtClean="0"/>
              <a:t>5/7/15</a:t>
            </a:fld>
            <a:endParaRPr lang="en-US" dirty="0"/>
          </a:p>
        </p:txBody>
      </p:sp>
      <p:sp>
        <p:nvSpPr>
          <p:cNvPr id="3" name="Footer Placeholder 2"/>
          <p:cNvSpPr>
            <a:spLocks noGrp="1"/>
          </p:cNvSpPr>
          <p:nvPr>
            <p:ph type="ftr" sz="quarter" idx="11"/>
          </p:nvPr>
        </p:nvSpPr>
        <p:spPr/>
        <p:txBody>
          <a:bodyPr/>
          <a:lstStyle/>
          <a:p>
            <a:r>
              <a:rPr lang="en-US" smtClean="0"/>
              <a:t>Copyright © 2016 by Pearson Education, Inc. All rights reserved.</a:t>
            </a:r>
            <a:endParaRPr lang="en-US" dirty="0"/>
          </a:p>
        </p:txBody>
      </p:sp>
      <p:sp>
        <p:nvSpPr>
          <p:cNvPr id="4" name="Slide Number Placeholder 3"/>
          <p:cNvSpPr>
            <a:spLocks noGrp="1"/>
          </p:cNvSpPr>
          <p:nvPr>
            <p:ph type="sldNum" sz="quarter" idx="12"/>
          </p:nvPr>
        </p:nvSpPr>
        <p:spPr/>
        <p:txBody>
          <a:bodyPr/>
          <a:lstStyle/>
          <a:p>
            <a:fld id="{963924FA-695C-6A44-8794-048B192733C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545EA1-FCD8-8A4B-B192-5866B9776BA8}" type="datetime1">
              <a:rPr lang="en-US" smtClean="0"/>
              <a:t>5/7/15</a:t>
            </a:fld>
            <a:endParaRPr lang="en-US" dirty="0"/>
          </a:p>
        </p:txBody>
      </p:sp>
      <p:sp>
        <p:nvSpPr>
          <p:cNvPr id="6" name="Footer Placeholder 5"/>
          <p:cNvSpPr>
            <a:spLocks noGrp="1"/>
          </p:cNvSpPr>
          <p:nvPr>
            <p:ph type="ftr" sz="quarter" idx="11"/>
          </p:nvPr>
        </p:nvSpPr>
        <p:spPr/>
        <p:txBody>
          <a:bodyPr/>
          <a:lstStyle/>
          <a:p>
            <a:r>
              <a:rPr lang="en-US" smtClean="0"/>
              <a:t>Copyright © 2016 by Pearson Education, Inc. All rights reserved.</a:t>
            </a:r>
            <a:endParaRPr lang="en-US" dirty="0"/>
          </a:p>
        </p:txBody>
      </p:sp>
      <p:sp>
        <p:nvSpPr>
          <p:cNvPr id="7" name="Slide Number Placeholder 6"/>
          <p:cNvSpPr>
            <a:spLocks noGrp="1"/>
          </p:cNvSpPr>
          <p:nvPr>
            <p:ph type="sldNum" sz="quarter" idx="12"/>
          </p:nvPr>
        </p:nvSpPr>
        <p:spPr/>
        <p:txBody>
          <a:bodyPr/>
          <a:lstStyle/>
          <a:p>
            <a:fld id="{963924FA-695C-6A44-8794-048B192733C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A1F07-3DE5-3D44-989E-24756581043B}" type="datetime1">
              <a:rPr lang="en-US" smtClean="0"/>
              <a:t>5/7/15</a:t>
            </a:fld>
            <a:endParaRPr lang="en-US" dirty="0"/>
          </a:p>
        </p:txBody>
      </p:sp>
      <p:sp>
        <p:nvSpPr>
          <p:cNvPr id="6" name="Footer Placeholder 5"/>
          <p:cNvSpPr>
            <a:spLocks noGrp="1"/>
          </p:cNvSpPr>
          <p:nvPr>
            <p:ph type="ftr" sz="quarter" idx="11"/>
          </p:nvPr>
        </p:nvSpPr>
        <p:spPr/>
        <p:txBody>
          <a:bodyPr/>
          <a:lstStyle/>
          <a:p>
            <a:r>
              <a:rPr lang="en-US" smtClean="0"/>
              <a:t>Copyright © 2016 by Pearson Education, Inc. All rights reserved.</a:t>
            </a:r>
            <a:endParaRPr lang="en-US" dirty="0"/>
          </a:p>
        </p:txBody>
      </p:sp>
      <p:sp>
        <p:nvSpPr>
          <p:cNvPr id="7" name="Slide Number Placeholder 6"/>
          <p:cNvSpPr>
            <a:spLocks noGrp="1"/>
          </p:cNvSpPr>
          <p:nvPr>
            <p:ph type="sldNum" sz="quarter" idx="12"/>
          </p:nvPr>
        </p:nvSpPr>
        <p:spPr/>
        <p:txBody>
          <a:bodyPr/>
          <a:lstStyle/>
          <a:p>
            <a:fld id="{963924FA-695C-6A44-8794-048B192733C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358BB0-277B-7A42-98FC-1522A0C998D7}" type="datetime1">
              <a:rPr lang="en-US" smtClean="0"/>
              <a:t>5/7/15</a:t>
            </a:fld>
            <a:endParaRPr lang="en-US" dirty="0"/>
          </a:p>
        </p:txBody>
      </p:sp>
      <p:sp>
        <p:nvSpPr>
          <p:cNvPr id="5" name="Footer Placeholder 4"/>
          <p:cNvSpPr>
            <a:spLocks noGrp="1"/>
          </p:cNvSpPr>
          <p:nvPr>
            <p:ph type="ftr" sz="quarter" idx="11"/>
          </p:nvPr>
        </p:nvSpPr>
        <p:spPr/>
        <p:txBody>
          <a:bodyPr/>
          <a:lstStyle/>
          <a:p>
            <a:r>
              <a:rPr lang="en-US" smtClean="0"/>
              <a:t>Copyright © 2016 by Pearson Education, Inc. All rights reserved.</a:t>
            </a:r>
            <a:endParaRPr lang="en-US" dirty="0"/>
          </a:p>
        </p:txBody>
      </p:sp>
      <p:sp>
        <p:nvSpPr>
          <p:cNvPr id="6" name="Slide Number Placeholder 5"/>
          <p:cNvSpPr>
            <a:spLocks noGrp="1"/>
          </p:cNvSpPr>
          <p:nvPr>
            <p:ph type="sldNum" sz="quarter" idx="12"/>
          </p:nvPr>
        </p:nvSpPr>
        <p:spPr/>
        <p:txBody>
          <a:bodyPr/>
          <a:lstStyle/>
          <a:p>
            <a:fld id="{963924FA-695C-6A44-8794-048B192733C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E5B6F0-C15F-AD4C-9CB0-D9231646325C}" type="datetime1">
              <a:rPr lang="en-US" smtClean="0"/>
              <a:t>5/7/15</a:t>
            </a:fld>
            <a:endParaRPr lang="en-US" dirty="0"/>
          </a:p>
        </p:txBody>
      </p:sp>
      <p:sp>
        <p:nvSpPr>
          <p:cNvPr id="5" name="Footer Placeholder 4"/>
          <p:cNvSpPr>
            <a:spLocks noGrp="1"/>
          </p:cNvSpPr>
          <p:nvPr>
            <p:ph type="ftr" sz="quarter" idx="11"/>
          </p:nvPr>
        </p:nvSpPr>
        <p:spPr/>
        <p:txBody>
          <a:bodyPr/>
          <a:lstStyle/>
          <a:p>
            <a:r>
              <a:rPr lang="en-US" smtClean="0"/>
              <a:t>Copyright © 2016 by Pearson Education, Inc. All rights reserved.</a:t>
            </a:r>
            <a:endParaRPr lang="en-US" dirty="0"/>
          </a:p>
        </p:txBody>
      </p:sp>
      <p:sp>
        <p:nvSpPr>
          <p:cNvPr id="6" name="Slide Number Placeholder 5"/>
          <p:cNvSpPr>
            <a:spLocks noGrp="1"/>
          </p:cNvSpPr>
          <p:nvPr>
            <p:ph type="sldNum" sz="quarter" idx="12"/>
          </p:nvPr>
        </p:nvSpPr>
        <p:spPr/>
        <p:txBody>
          <a:bodyPr/>
          <a:lstStyle/>
          <a:p>
            <a:fld id="{963924FA-695C-6A44-8794-048B192733C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AFE983-5E04-9A41-88A4-4A6A1DD3C2B4}" type="datetime1">
              <a:rPr lang="en-US" smtClean="0"/>
              <a:t>5/7/15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Copyright © 2016 by Pearson Education, Inc. All rights reserved.</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3924FA-695C-6A44-8794-048B192733C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00026" y="0"/>
            <a:ext cx="8143974" cy="6858000"/>
          </a:xfrm>
          <a:prstGeom prst="rect">
            <a:avLst/>
          </a:prstGeom>
          <a:blipFill rotWithShape="1">
            <a:blip r:embed="rId3"/>
            <a:tile tx="0" ty="0" sx="100000" sy="100000" flip="none" algn="tl"/>
          </a:blip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Bevel 3"/>
          <p:cNvSpPr/>
          <p:nvPr/>
        </p:nvSpPr>
        <p:spPr>
          <a:xfrm>
            <a:off x="0" y="0"/>
            <a:ext cx="1555750" cy="6858000"/>
          </a:xfrm>
          <a:prstGeom prst="bevel">
            <a:avLst/>
          </a:prstGeom>
          <a:solidFill>
            <a:srgbClr val="604A7B"/>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1555749" y="6356350"/>
            <a:ext cx="7588249" cy="365125"/>
          </a:xfrm>
        </p:spPr>
        <p:txBody>
          <a:bodyPr/>
          <a:lstStyle/>
          <a:p>
            <a:r>
              <a:rPr lang="en-US" smtClean="0"/>
              <a:t>Copyright © 2016 by Pearson Education, Inc. All rights reserved.</a:t>
            </a:r>
            <a:endParaRPr lang="en-US" dirty="0"/>
          </a:p>
        </p:txBody>
      </p:sp>
      <p:sp>
        <p:nvSpPr>
          <p:cNvPr id="8" name="Title 1"/>
          <p:cNvSpPr>
            <a:spLocks noGrp="1"/>
          </p:cNvSpPr>
          <p:nvPr>
            <p:ph type="ctrTitle"/>
          </p:nvPr>
        </p:nvSpPr>
        <p:spPr>
          <a:xfrm>
            <a:off x="1682750" y="627822"/>
            <a:ext cx="7588250" cy="2286562"/>
          </a:xfrm>
        </p:spPr>
        <p:txBody>
          <a:bodyPr wrap="none" anchor="ctr">
            <a:noAutofit/>
          </a:bodyPr>
          <a:lstStyle/>
          <a:p>
            <a:pPr>
              <a:lnSpc>
                <a:spcPts val="4800"/>
              </a:lnSpc>
              <a:spcBef>
                <a:spcPts val="0"/>
              </a:spcBef>
            </a:pPr>
            <a:r>
              <a:rPr lang="en-US" sz="6000" b="1" dirty="0" smtClean="0">
                <a:ln>
                  <a:solidFill>
                    <a:srgbClr val="3D8BB1"/>
                  </a:solidFill>
                </a:ln>
                <a:solidFill>
                  <a:srgbClr val="3D8BB1"/>
                </a:solidFill>
                <a:effectLst>
                  <a:outerShdw blurRad="25400" dist="25400" dir="2700000">
                    <a:srgbClr val="000000"/>
                  </a:outerShdw>
                </a:effectLst>
                <a:latin typeface="Corbel"/>
                <a:cs typeface="Corbel"/>
              </a:rPr>
              <a:t>Writing Today</a:t>
            </a:r>
            <a:br>
              <a:rPr lang="en-US" sz="6000" b="1" dirty="0" smtClean="0">
                <a:ln>
                  <a:solidFill>
                    <a:srgbClr val="3D8BB1"/>
                  </a:solidFill>
                </a:ln>
                <a:solidFill>
                  <a:srgbClr val="3D8BB1"/>
                </a:solidFill>
                <a:effectLst>
                  <a:outerShdw blurRad="25400" dist="25400" dir="2700000">
                    <a:srgbClr val="000000"/>
                  </a:outerShdw>
                </a:effectLst>
                <a:latin typeface="Corbel"/>
                <a:cs typeface="Corbel"/>
              </a:rPr>
            </a:br>
            <a:r>
              <a:rPr lang="en-US" sz="2400" b="1" dirty="0" smtClean="0">
                <a:ln>
                  <a:solidFill>
                    <a:srgbClr val="3D8BB1"/>
                  </a:solidFill>
                </a:ln>
                <a:solidFill>
                  <a:srgbClr val="3D8BB1"/>
                </a:solidFill>
                <a:latin typeface="Corbel"/>
                <a:cs typeface="Corbel"/>
              </a:rPr>
              <a:t>Third Edition</a:t>
            </a:r>
            <a:endParaRPr lang="en-US" sz="2400" b="1" dirty="0">
              <a:ln>
                <a:solidFill>
                  <a:srgbClr val="3D8BB1"/>
                </a:solidFill>
              </a:ln>
              <a:solidFill>
                <a:srgbClr val="3D8BB1"/>
              </a:solidFill>
              <a:latin typeface="Corbel"/>
              <a:cs typeface="Corbel"/>
            </a:endParaRPr>
          </a:p>
        </p:txBody>
      </p:sp>
      <p:sp>
        <p:nvSpPr>
          <p:cNvPr id="9" name="TextBox 8"/>
          <p:cNvSpPr txBox="1"/>
          <p:nvPr/>
        </p:nvSpPr>
        <p:spPr>
          <a:xfrm>
            <a:off x="1555750" y="2727604"/>
            <a:ext cx="7588249" cy="1300356"/>
          </a:xfrm>
          <a:prstGeom prst="rect">
            <a:avLst/>
          </a:prstGeom>
          <a:noFill/>
        </p:spPr>
        <p:txBody>
          <a:bodyPr wrap="square" rtlCol="0">
            <a:spAutoFit/>
          </a:bodyPr>
          <a:lstStyle/>
          <a:p>
            <a:pPr algn="ctr"/>
            <a:r>
              <a:rPr lang="en-US" sz="2000" b="1" dirty="0" smtClean="0">
                <a:solidFill>
                  <a:srgbClr val="3D8BB1"/>
                </a:solidFill>
              </a:rPr>
              <a:t>Richard Johnson-Sheehan</a:t>
            </a:r>
            <a:r>
              <a:rPr lang="en-US" sz="3600" b="1" dirty="0" smtClean="0">
                <a:solidFill>
                  <a:srgbClr val="3D8BB1"/>
                </a:solidFill>
              </a:rPr>
              <a:t/>
            </a:r>
            <a:br>
              <a:rPr lang="en-US" sz="3600" b="1" dirty="0" smtClean="0">
                <a:solidFill>
                  <a:srgbClr val="3D8BB1"/>
                </a:solidFill>
              </a:rPr>
            </a:br>
            <a:r>
              <a:rPr lang="en-US" sz="1400" b="1" cap="all" dirty="0" smtClean="0">
                <a:solidFill>
                  <a:srgbClr val="3D8BB1"/>
                </a:solidFill>
              </a:rPr>
              <a:t>Purdue University</a:t>
            </a:r>
          </a:p>
          <a:p>
            <a:pPr algn="ctr"/>
            <a:r>
              <a:rPr lang="en-US" sz="800" b="1" dirty="0" smtClean="0">
                <a:solidFill>
                  <a:srgbClr val="3D8BB1"/>
                </a:solidFill>
              </a:rPr>
              <a:t/>
            </a:r>
            <a:br>
              <a:rPr lang="en-US" sz="800" b="1" dirty="0" smtClean="0">
                <a:solidFill>
                  <a:srgbClr val="3D8BB1"/>
                </a:solidFill>
              </a:rPr>
            </a:br>
            <a:r>
              <a:rPr lang="en-US" sz="2000" b="1" dirty="0" smtClean="0">
                <a:solidFill>
                  <a:srgbClr val="3D8BB1"/>
                </a:solidFill>
              </a:rPr>
              <a:t>Charles Paine</a:t>
            </a:r>
            <a:r>
              <a:rPr lang="en-US" sz="3600" b="1" dirty="0" smtClean="0">
                <a:solidFill>
                  <a:srgbClr val="3D8BB1"/>
                </a:solidFill>
              </a:rPr>
              <a:t/>
            </a:r>
            <a:br>
              <a:rPr lang="en-US" sz="3600" b="1" dirty="0" smtClean="0">
                <a:solidFill>
                  <a:srgbClr val="3D8BB1"/>
                </a:solidFill>
              </a:rPr>
            </a:br>
            <a:r>
              <a:rPr lang="en-US" sz="1400" b="1" cap="all" dirty="0" smtClean="0">
                <a:solidFill>
                  <a:srgbClr val="3D8BB1"/>
                </a:solidFill>
              </a:rPr>
              <a:t>University OF NEW MEXICO</a:t>
            </a:r>
            <a:endParaRPr lang="en-US" sz="1400" dirty="0"/>
          </a:p>
        </p:txBody>
      </p:sp>
      <p:sp>
        <p:nvSpPr>
          <p:cNvPr id="12" name="TextBox 11"/>
          <p:cNvSpPr txBox="1"/>
          <p:nvPr/>
        </p:nvSpPr>
        <p:spPr>
          <a:xfrm>
            <a:off x="1555750" y="4815360"/>
            <a:ext cx="7588249" cy="954107"/>
          </a:xfrm>
          <a:prstGeom prst="rect">
            <a:avLst/>
          </a:prstGeom>
          <a:noFill/>
        </p:spPr>
        <p:txBody>
          <a:bodyPr wrap="square" rtlCol="0">
            <a:spAutoFit/>
          </a:bodyPr>
          <a:lstStyle/>
          <a:p>
            <a:pPr algn="ctr"/>
            <a:r>
              <a:rPr lang="en-US" sz="2800" b="1" dirty="0" smtClean="0">
                <a:solidFill>
                  <a:srgbClr val="400080"/>
                </a:solidFill>
              </a:rPr>
              <a:t>Chapter 5</a:t>
            </a:r>
          </a:p>
          <a:p>
            <a:pPr algn="ctr"/>
            <a:r>
              <a:rPr lang="en-US" sz="2800" b="1" dirty="0" smtClean="0">
                <a:solidFill>
                  <a:srgbClr val="400080"/>
                </a:solidFill>
              </a:rPr>
              <a:t>Memoirs</a:t>
            </a:r>
            <a:endParaRPr lang="en-US" sz="2800" dirty="0">
              <a:solidFill>
                <a:srgbClr val="400080"/>
              </a:solidFill>
            </a:endParaRPr>
          </a:p>
        </p:txBody>
      </p:sp>
      <p:cxnSp>
        <p:nvCxnSpPr>
          <p:cNvPr id="13" name="Straight Connector 12"/>
          <p:cNvCxnSpPr/>
          <p:nvPr/>
        </p:nvCxnSpPr>
        <p:spPr>
          <a:xfrm>
            <a:off x="3797300" y="4483100"/>
            <a:ext cx="3048000" cy="0"/>
          </a:xfrm>
          <a:prstGeom prst="line">
            <a:avLst/>
          </a:prstGeom>
          <a:ln>
            <a:solidFill>
              <a:schemeClr val="accent4">
                <a:lumMod val="75000"/>
              </a:schemeClr>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00026" y="0"/>
            <a:ext cx="8143974" cy="6858000"/>
          </a:xfrm>
          <a:prstGeom prst="rect">
            <a:avLst/>
          </a:prstGeom>
          <a:blipFill rotWithShape="1">
            <a:blip r:embed="rId3"/>
            <a:tile tx="0" ty="0" sx="100000" sy="100000" flip="none" algn="tl"/>
          </a:blip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52600" y="274638"/>
            <a:ext cx="7391400" cy="1143000"/>
          </a:xfrm>
        </p:spPr>
        <p:txBody>
          <a:bodyPr>
            <a:normAutofit/>
          </a:bodyPr>
          <a:lstStyle/>
          <a:p>
            <a:r>
              <a:rPr lang="en-US" sz="54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t>Memoirs</a:t>
            </a:r>
            <a:endParaRPr lang="en-US" sz="5400" b="1" dirty="0">
              <a:ln>
                <a:solidFill>
                  <a:srgbClr val="3D8BB1"/>
                </a:solidFill>
              </a:ln>
              <a:solidFill>
                <a:srgbClr val="3D8BB1"/>
              </a:solidFill>
              <a:effectLst>
                <a:outerShdw blurRad="76200" dist="50800" dir="2700000">
                  <a:schemeClr val="tx1">
                    <a:alpha val="65000"/>
                  </a:schemeClr>
                </a:outerShdw>
              </a:effectLst>
              <a:latin typeface="Corbel"/>
              <a:cs typeface="Corbel"/>
            </a:endParaRPr>
          </a:p>
        </p:txBody>
      </p:sp>
      <p:sp>
        <p:nvSpPr>
          <p:cNvPr id="9" name="Content Placeholder 8"/>
          <p:cNvSpPr>
            <a:spLocks noGrp="1"/>
          </p:cNvSpPr>
          <p:nvPr>
            <p:ph idx="1"/>
          </p:nvPr>
        </p:nvSpPr>
        <p:spPr>
          <a:xfrm>
            <a:off x="1351350" y="1987926"/>
            <a:ext cx="7579842" cy="4138237"/>
          </a:xfrm>
        </p:spPr>
        <p:txBody>
          <a:bodyPr>
            <a:normAutofit/>
          </a:bodyPr>
          <a:lstStyle/>
          <a:p>
            <a:pPr>
              <a:buNone/>
            </a:pPr>
            <a:r>
              <a:rPr lang="en-US" b="1" dirty="0" smtClean="0"/>
              <a:t>In this chapter, you’ll learn how to:</a:t>
            </a:r>
          </a:p>
          <a:p>
            <a:pPr>
              <a:lnSpc>
                <a:spcPts val="2620"/>
              </a:lnSpc>
              <a:spcBef>
                <a:spcPts val="0"/>
              </a:spcBef>
              <a:buNone/>
            </a:pPr>
            <a:r>
              <a:rPr lang="en-US" dirty="0" smtClean="0"/>
              <a:t>	</a:t>
            </a:r>
          </a:p>
          <a:p>
            <a:pPr>
              <a:spcBef>
                <a:spcPts val="0"/>
              </a:spcBef>
              <a:buNone/>
            </a:pPr>
            <a:r>
              <a:rPr lang="en-US" sz="2800" dirty="0" smtClean="0"/>
              <a:t>	</a:t>
            </a:r>
            <a:r>
              <a:rPr lang="en-US" sz="2600" dirty="0" smtClean="0"/>
              <a:t>• Generate content for your memoir.</a:t>
            </a:r>
          </a:p>
          <a:p>
            <a:pPr>
              <a:spcBef>
                <a:spcPts val="0"/>
              </a:spcBef>
              <a:buNone/>
            </a:pPr>
            <a:endParaRPr lang="en-US" sz="2600" dirty="0" smtClean="0"/>
          </a:p>
          <a:p>
            <a:pPr>
              <a:spcBef>
                <a:spcPts val="0"/>
              </a:spcBef>
              <a:buNone/>
            </a:pPr>
            <a:r>
              <a:rPr lang="en-US" sz="2600" dirty="0" smtClean="0"/>
              <a:t>	• Use the memoir genre to organize a story.</a:t>
            </a:r>
          </a:p>
          <a:p>
            <a:pPr>
              <a:spcBef>
                <a:spcPts val="0"/>
              </a:spcBef>
              <a:buNone/>
            </a:pPr>
            <a:endParaRPr lang="en-US" sz="2600" dirty="0" smtClean="0"/>
          </a:p>
          <a:p>
            <a:pPr>
              <a:spcBef>
                <a:spcPts val="0"/>
              </a:spcBef>
              <a:buNone/>
            </a:pPr>
            <a:r>
              <a:rPr lang="en-US" sz="2600" dirty="0" smtClean="0"/>
              <a:t>	• Develop an engaging voice to tell your story.</a:t>
            </a:r>
          </a:p>
          <a:p>
            <a:pPr>
              <a:spcBef>
                <a:spcPts val="0"/>
              </a:spcBef>
              <a:buNone/>
            </a:pPr>
            <a:endParaRPr lang="en-US" sz="2600" dirty="0" smtClean="0"/>
          </a:p>
          <a:p>
            <a:pPr>
              <a:spcBef>
                <a:spcPts val="0"/>
              </a:spcBef>
              <a:buNone/>
            </a:pPr>
            <a:r>
              <a:rPr lang="en-US" sz="2600" dirty="0"/>
              <a:t>	</a:t>
            </a:r>
            <a:r>
              <a:rPr lang="en-US" sz="2600" dirty="0" smtClean="0"/>
              <a:t>• Design and add visuals to enhance the narrative.</a:t>
            </a:r>
            <a:endParaRPr lang="en-US" sz="2600" dirty="0"/>
          </a:p>
        </p:txBody>
      </p:sp>
      <p:sp>
        <p:nvSpPr>
          <p:cNvPr id="4" name="Bevel 3"/>
          <p:cNvSpPr/>
          <p:nvPr/>
        </p:nvSpPr>
        <p:spPr>
          <a:xfrm>
            <a:off x="0" y="0"/>
            <a:ext cx="1000027" cy="6858000"/>
          </a:xfrm>
          <a:prstGeom prst="bevel">
            <a:avLst/>
          </a:prstGeom>
          <a:solidFill>
            <a:srgbClr val="604A7B"/>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rot="16200000">
            <a:off x="-392100" y="942159"/>
            <a:ext cx="2044238" cy="461665"/>
          </a:xfrm>
          <a:prstGeom prst="rect">
            <a:avLst/>
          </a:prstGeom>
          <a:noFill/>
        </p:spPr>
        <p:txBody>
          <a:bodyPr wrap="square" rtlCol="0">
            <a:spAutoFit/>
          </a:bodyPr>
          <a:lstStyle/>
          <a:p>
            <a:pPr algn="r"/>
            <a:r>
              <a:rPr lang="en-US" sz="2400" b="1" dirty="0" smtClean="0">
                <a:solidFill>
                  <a:schemeClr val="bg1"/>
                </a:solidFill>
                <a:latin typeface="Corbel"/>
                <a:cs typeface="Corbel"/>
              </a:rPr>
              <a:t>CHAPTER</a:t>
            </a:r>
            <a:endParaRPr lang="en-US" sz="2400" b="1" dirty="0">
              <a:solidFill>
                <a:schemeClr val="bg1"/>
              </a:solidFill>
              <a:latin typeface="Corbel"/>
              <a:cs typeface="Corbel"/>
            </a:endParaRPr>
          </a:p>
        </p:txBody>
      </p:sp>
      <p:sp>
        <p:nvSpPr>
          <p:cNvPr id="6" name="TextBox 5"/>
          <p:cNvSpPr txBox="1"/>
          <p:nvPr/>
        </p:nvSpPr>
        <p:spPr>
          <a:xfrm>
            <a:off x="1000026" y="48934"/>
            <a:ext cx="1098393" cy="1569660"/>
          </a:xfrm>
          <a:prstGeom prst="rect">
            <a:avLst/>
          </a:prstGeom>
          <a:noFill/>
        </p:spPr>
        <p:txBody>
          <a:bodyPr wrap="square" rtlCol="0">
            <a:spAutoFit/>
          </a:bodyPr>
          <a:lstStyle/>
          <a:p>
            <a:r>
              <a:rPr lang="en-US" sz="9600" b="1" dirty="0" smtClean="0">
                <a:solidFill>
                  <a:srgbClr val="604A7B"/>
                </a:solidFill>
                <a:latin typeface="Lucida Bright"/>
                <a:cs typeface="Lucida Bright"/>
              </a:rPr>
              <a:t>5</a:t>
            </a:r>
            <a:endParaRPr lang="en-US" sz="9600" b="1" dirty="0">
              <a:solidFill>
                <a:srgbClr val="604A7B"/>
              </a:solidFill>
              <a:latin typeface="Lucida Bright"/>
              <a:cs typeface="Lucida Bright"/>
            </a:endParaRPr>
          </a:p>
        </p:txBody>
      </p:sp>
      <p:sp>
        <p:nvSpPr>
          <p:cNvPr id="3" name="Footer Placeholder 2"/>
          <p:cNvSpPr>
            <a:spLocks noGrp="1"/>
          </p:cNvSpPr>
          <p:nvPr>
            <p:ph type="ftr" sz="quarter" idx="11"/>
          </p:nvPr>
        </p:nvSpPr>
        <p:spPr>
          <a:xfrm>
            <a:off x="1000027" y="6356350"/>
            <a:ext cx="8143973" cy="365125"/>
          </a:xfrm>
        </p:spPr>
        <p:txBody>
          <a:bodyPr/>
          <a:lstStyle/>
          <a:p>
            <a:r>
              <a:rPr lang="en-US" smtClean="0"/>
              <a:t>Copyright © 2016 by Pearson Education, Inc.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00026" y="0"/>
            <a:ext cx="8143974" cy="6858000"/>
          </a:xfrm>
          <a:prstGeom prst="rect">
            <a:avLst/>
          </a:prstGeom>
          <a:blipFill rotWithShape="1">
            <a:blip r:embed="rId2"/>
            <a:tile tx="0" ty="0" sx="100000" sy="100000" flip="none" algn="tl"/>
          </a:blip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98418" y="274638"/>
            <a:ext cx="6588381" cy="1143000"/>
          </a:xfrm>
        </p:spPr>
        <p:txBody>
          <a:bodyPr>
            <a:normAutofit/>
          </a:bodyPr>
          <a:lstStyle/>
          <a:p>
            <a:r>
              <a:rPr lang="en-US" sz="40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t>What is a Memoir?</a:t>
            </a:r>
            <a:endParaRPr lang="en-US" sz="4000" b="1" dirty="0">
              <a:ln>
                <a:solidFill>
                  <a:srgbClr val="3D8BB1"/>
                </a:solidFill>
              </a:ln>
              <a:solidFill>
                <a:srgbClr val="3D8BB1"/>
              </a:solidFill>
              <a:effectLst>
                <a:outerShdw blurRad="76200" dist="50800" dir="2700000">
                  <a:schemeClr val="tx1">
                    <a:alpha val="65000"/>
                  </a:schemeClr>
                </a:outerShdw>
              </a:effectLst>
              <a:latin typeface="Corbel"/>
              <a:cs typeface="Corbel"/>
            </a:endParaRPr>
          </a:p>
        </p:txBody>
      </p:sp>
      <p:sp>
        <p:nvSpPr>
          <p:cNvPr id="9" name="Content Placeholder 8"/>
          <p:cNvSpPr>
            <a:spLocks noGrp="1"/>
          </p:cNvSpPr>
          <p:nvPr>
            <p:ph idx="1"/>
          </p:nvPr>
        </p:nvSpPr>
        <p:spPr>
          <a:xfrm>
            <a:off x="1318786" y="1600200"/>
            <a:ext cx="7368013" cy="4525963"/>
          </a:xfrm>
        </p:spPr>
        <p:txBody>
          <a:bodyPr>
            <a:normAutofit fontScale="92500" lnSpcReduction="10000"/>
          </a:bodyPr>
          <a:lstStyle/>
          <a:p>
            <a:pPr algn="ctr">
              <a:buNone/>
            </a:pPr>
            <a:r>
              <a:rPr lang="en-US" dirty="0" smtClean="0"/>
              <a:t> </a:t>
            </a:r>
            <a:r>
              <a:rPr lang="en-US" sz="4108" dirty="0" smtClean="0"/>
              <a:t>Memoir and memory come from the same root word.</a:t>
            </a:r>
          </a:p>
          <a:p>
            <a:pPr>
              <a:buNone/>
            </a:pPr>
            <a:endParaRPr lang="en-US" dirty="0" smtClean="0"/>
          </a:p>
          <a:p>
            <a:pPr marL="0" indent="0">
              <a:spcBef>
                <a:spcPts val="0"/>
              </a:spcBef>
              <a:buNone/>
            </a:pPr>
            <a:r>
              <a:rPr lang="en-US" dirty="0" smtClean="0"/>
              <a:t>Good memoirs do </a:t>
            </a:r>
            <a:r>
              <a:rPr lang="en-US" i="1" dirty="0" smtClean="0"/>
              <a:t>more</a:t>
            </a:r>
            <a:r>
              <a:rPr lang="en-US" dirty="0" smtClean="0"/>
              <a:t> than simply share a memory: </a:t>
            </a:r>
          </a:p>
          <a:p>
            <a:pPr>
              <a:buNone/>
            </a:pPr>
            <a:r>
              <a:rPr lang="en-US" dirty="0" smtClean="0"/>
              <a:t>	• They explore and reflect on a central </a:t>
            </a:r>
            <a:br>
              <a:rPr lang="en-US" dirty="0" smtClean="0"/>
            </a:br>
            <a:r>
              <a:rPr lang="en-US" dirty="0" smtClean="0"/>
              <a:t>   theme.</a:t>
            </a:r>
          </a:p>
          <a:p>
            <a:pPr>
              <a:buNone/>
            </a:pPr>
            <a:r>
              <a:rPr lang="en-US" dirty="0" smtClean="0"/>
              <a:t>	• They try to unravel the deeper significance </a:t>
            </a:r>
            <a:br>
              <a:rPr lang="en-US" dirty="0" smtClean="0"/>
            </a:br>
            <a:r>
              <a:rPr lang="en-US" dirty="0" smtClean="0"/>
              <a:t>   of the recounted events.	</a:t>
            </a:r>
            <a:endParaRPr lang="en-US" dirty="0"/>
          </a:p>
        </p:txBody>
      </p:sp>
      <p:sp>
        <p:nvSpPr>
          <p:cNvPr id="4" name="Bevel 3"/>
          <p:cNvSpPr/>
          <p:nvPr/>
        </p:nvSpPr>
        <p:spPr>
          <a:xfrm>
            <a:off x="0" y="0"/>
            <a:ext cx="1000027" cy="6858000"/>
          </a:xfrm>
          <a:prstGeom prst="bevel">
            <a:avLst/>
          </a:prstGeom>
          <a:solidFill>
            <a:srgbClr val="604A7B"/>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rot="16200000">
            <a:off x="-392100" y="942159"/>
            <a:ext cx="2044238" cy="461665"/>
          </a:xfrm>
          <a:prstGeom prst="rect">
            <a:avLst/>
          </a:prstGeom>
          <a:noFill/>
        </p:spPr>
        <p:txBody>
          <a:bodyPr wrap="square" rtlCol="0">
            <a:spAutoFit/>
          </a:bodyPr>
          <a:lstStyle/>
          <a:p>
            <a:pPr algn="r"/>
            <a:r>
              <a:rPr lang="en-US" sz="2400" b="1" dirty="0" smtClean="0">
                <a:solidFill>
                  <a:schemeClr val="bg1"/>
                </a:solidFill>
                <a:latin typeface="Corbel"/>
                <a:cs typeface="Corbel"/>
              </a:rPr>
              <a:t>CHAPTER</a:t>
            </a:r>
            <a:endParaRPr lang="en-US" sz="2400" b="1" dirty="0">
              <a:solidFill>
                <a:schemeClr val="bg1"/>
              </a:solidFill>
              <a:latin typeface="Corbel"/>
              <a:cs typeface="Corbel"/>
            </a:endParaRPr>
          </a:p>
        </p:txBody>
      </p:sp>
      <p:sp>
        <p:nvSpPr>
          <p:cNvPr id="6" name="TextBox 5"/>
          <p:cNvSpPr txBox="1"/>
          <p:nvPr/>
        </p:nvSpPr>
        <p:spPr>
          <a:xfrm>
            <a:off x="1000026" y="48934"/>
            <a:ext cx="1098393" cy="1569660"/>
          </a:xfrm>
          <a:prstGeom prst="rect">
            <a:avLst/>
          </a:prstGeom>
          <a:noFill/>
        </p:spPr>
        <p:txBody>
          <a:bodyPr wrap="square" rtlCol="0">
            <a:spAutoFit/>
          </a:bodyPr>
          <a:lstStyle/>
          <a:p>
            <a:r>
              <a:rPr lang="en-US" sz="9600" b="1" dirty="0" smtClean="0">
                <a:solidFill>
                  <a:srgbClr val="604A7B"/>
                </a:solidFill>
                <a:latin typeface="Lucida Bright"/>
                <a:cs typeface="Lucida Bright"/>
              </a:rPr>
              <a:t>5</a:t>
            </a:r>
            <a:endParaRPr lang="en-US" sz="9600" b="1" dirty="0">
              <a:solidFill>
                <a:srgbClr val="604A7B"/>
              </a:solidFill>
              <a:latin typeface="Lucida Bright"/>
              <a:cs typeface="Lucida Bright"/>
            </a:endParaRPr>
          </a:p>
        </p:txBody>
      </p:sp>
      <p:sp>
        <p:nvSpPr>
          <p:cNvPr id="3" name="Footer Placeholder 2"/>
          <p:cNvSpPr>
            <a:spLocks noGrp="1"/>
          </p:cNvSpPr>
          <p:nvPr>
            <p:ph type="ftr" sz="quarter" idx="11"/>
          </p:nvPr>
        </p:nvSpPr>
        <p:spPr>
          <a:xfrm>
            <a:off x="1000027" y="6356350"/>
            <a:ext cx="8143973" cy="365125"/>
          </a:xfrm>
        </p:spPr>
        <p:txBody>
          <a:bodyPr/>
          <a:lstStyle/>
          <a:p>
            <a:r>
              <a:rPr lang="en-US" smtClean="0"/>
              <a:t>Copyright © 2016 by Pearson Education, Inc.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00026" y="0"/>
            <a:ext cx="8143974" cy="6858000"/>
          </a:xfrm>
          <a:prstGeom prst="rect">
            <a:avLst/>
          </a:prstGeom>
          <a:blipFill rotWithShape="1">
            <a:blip r:embed="rId3"/>
            <a:tile tx="0" ty="0" sx="100000" sy="100000" flip="none" algn="tl"/>
          </a:blip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25820" y="274638"/>
            <a:ext cx="6960979" cy="1143000"/>
          </a:xfrm>
        </p:spPr>
        <p:txBody>
          <a:bodyPr>
            <a:normAutofit/>
          </a:bodyPr>
          <a:lstStyle/>
          <a:p>
            <a:r>
              <a:rPr lang="en-US" sz="40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t>Organizing a Memoir</a:t>
            </a:r>
            <a:endParaRPr lang="en-US" sz="4000" b="1" dirty="0">
              <a:ln>
                <a:solidFill>
                  <a:srgbClr val="3D8BB1"/>
                </a:solidFill>
              </a:ln>
              <a:solidFill>
                <a:srgbClr val="3D8BB1"/>
              </a:solidFill>
              <a:effectLst>
                <a:outerShdw blurRad="76200" dist="50800" dir="2700000">
                  <a:schemeClr val="tx1">
                    <a:alpha val="65000"/>
                  </a:schemeClr>
                </a:outerShdw>
              </a:effectLst>
              <a:latin typeface="Corbel"/>
              <a:cs typeface="Corbel"/>
            </a:endParaRPr>
          </a:p>
        </p:txBody>
      </p:sp>
      <p:sp>
        <p:nvSpPr>
          <p:cNvPr id="9" name="Content Placeholder 8"/>
          <p:cNvSpPr>
            <a:spLocks noGrp="1"/>
          </p:cNvSpPr>
          <p:nvPr>
            <p:ph idx="1"/>
          </p:nvPr>
        </p:nvSpPr>
        <p:spPr>
          <a:xfrm>
            <a:off x="1524000" y="1417638"/>
            <a:ext cx="7619999" cy="4708525"/>
          </a:xfrm>
        </p:spPr>
        <p:txBody>
          <a:bodyPr>
            <a:normAutofit/>
          </a:bodyPr>
          <a:lstStyle/>
          <a:p>
            <a:pPr>
              <a:buNone/>
            </a:pPr>
            <a:r>
              <a:rPr lang="en-US" sz="3600" b="1" dirty="0" smtClean="0"/>
              <a:t>         Basic organization</a:t>
            </a:r>
          </a:p>
          <a:p>
            <a:pPr marL="329184" indent="-420624">
              <a:buAutoNum type="arabicPeriod"/>
            </a:pPr>
            <a:r>
              <a:rPr lang="en-US" dirty="0" smtClean="0"/>
              <a:t>Introduction: Sets the scene</a:t>
            </a:r>
          </a:p>
          <a:p>
            <a:pPr marL="514350" indent="-514350">
              <a:buAutoNum type="arabicPeriod"/>
            </a:pPr>
            <a:endParaRPr lang="en-US" sz="1600" dirty="0" smtClean="0"/>
          </a:p>
          <a:p>
            <a:pPr>
              <a:buNone/>
            </a:pPr>
            <a:r>
              <a:rPr lang="en-US" dirty="0" smtClean="0"/>
              <a:t>2. Description of a complication</a:t>
            </a:r>
          </a:p>
          <a:p>
            <a:pPr>
              <a:buNone/>
            </a:pPr>
            <a:endParaRPr lang="en-US" sz="1600" dirty="0" smtClean="0"/>
          </a:p>
          <a:p>
            <a:pPr>
              <a:buNone/>
            </a:pPr>
            <a:r>
              <a:rPr lang="en-US" dirty="0" smtClean="0"/>
              <a:t>3. Evaluation of the complication</a:t>
            </a:r>
          </a:p>
          <a:p>
            <a:pPr>
              <a:buNone/>
            </a:pPr>
            <a:endParaRPr lang="en-US" sz="1600" dirty="0" smtClean="0"/>
          </a:p>
          <a:p>
            <a:pPr>
              <a:buNone/>
            </a:pPr>
            <a:r>
              <a:rPr lang="en-US" dirty="0" smtClean="0"/>
              <a:t>4. Resolution of the complication</a:t>
            </a:r>
            <a:br>
              <a:rPr lang="en-US" dirty="0" smtClean="0"/>
            </a:br>
            <a:endParaRPr lang="en-US" sz="1600" dirty="0" smtClean="0"/>
          </a:p>
          <a:p>
            <a:pPr>
              <a:buNone/>
            </a:pPr>
            <a:r>
              <a:rPr lang="en-US" dirty="0" smtClean="0"/>
              <a:t>5. Conclusion: What the writer learned</a:t>
            </a:r>
            <a:endParaRPr lang="en-US" dirty="0"/>
          </a:p>
        </p:txBody>
      </p:sp>
      <p:sp>
        <p:nvSpPr>
          <p:cNvPr id="4" name="Bevel 3"/>
          <p:cNvSpPr/>
          <p:nvPr/>
        </p:nvSpPr>
        <p:spPr>
          <a:xfrm>
            <a:off x="0" y="0"/>
            <a:ext cx="1000027" cy="6858000"/>
          </a:xfrm>
          <a:prstGeom prst="bevel">
            <a:avLst/>
          </a:prstGeom>
          <a:solidFill>
            <a:srgbClr val="604A7B"/>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rot="16200000">
            <a:off x="-392100" y="942159"/>
            <a:ext cx="2044238" cy="461665"/>
          </a:xfrm>
          <a:prstGeom prst="rect">
            <a:avLst/>
          </a:prstGeom>
          <a:noFill/>
        </p:spPr>
        <p:txBody>
          <a:bodyPr wrap="square" rtlCol="0">
            <a:spAutoFit/>
          </a:bodyPr>
          <a:lstStyle/>
          <a:p>
            <a:pPr algn="r"/>
            <a:r>
              <a:rPr lang="en-US" sz="2400" b="1" dirty="0" smtClean="0">
                <a:solidFill>
                  <a:schemeClr val="bg1"/>
                </a:solidFill>
                <a:latin typeface="Corbel"/>
                <a:cs typeface="Corbel"/>
              </a:rPr>
              <a:t>CHAPTER</a:t>
            </a:r>
            <a:endParaRPr lang="en-US" sz="2400" b="1" dirty="0">
              <a:solidFill>
                <a:schemeClr val="bg1"/>
              </a:solidFill>
              <a:latin typeface="Corbel"/>
              <a:cs typeface="Corbel"/>
            </a:endParaRPr>
          </a:p>
        </p:txBody>
      </p:sp>
      <p:sp>
        <p:nvSpPr>
          <p:cNvPr id="6" name="TextBox 5"/>
          <p:cNvSpPr txBox="1"/>
          <p:nvPr/>
        </p:nvSpPr>
        <p:spPr>
          <a:xfrm>
            <a:off x="1000026" y="48934"/>
            <a:ext cx="1098393" cy="1569660"/>
          </a:xfrm>
          <a:prstGeom prst="rect">
            <a:avLst/>
          </a:prstGeom>
          <a:noFill/>
        </p:spPr>
        <p:txBody>
          <a:bodyPr wrap="square" rtlCol="0">
            <a:spAutoFit/>
          </a:bodyPr>
          <a:lstStyle/>
          <a:p>
            <a:r>
              <a:rPr lang="en-US" sz="9600" b="1" dirty="0" smtClean="0">
                <a:solidFill>
                  <a:srgbClr val="604A7B"/>
                </a:solidFill>
                <a:latin typeface="Lucida Bright"/>
                <a:cs typeface="Lucida Bright"/>
              </a:rPr>
              <a:t>5</a:t>
            </a:r>
            <a:endParaRPr lang="en-US" sz="9600" b="1" dirty="0">
              <a:solidFill>
                <a:srgbClr val="604A7B"/>
              </a:solidFill>
              <a:latin typeface="Lucida Bright"/>
              <a:cs typeface="Lucida Bright"/>
            </a:endParaRPr>
          </a:p>
        </p:txBody>
      </p:sp>
      <p:sp>
        <p:nvSpPr>
          <p:cNvPr id="3" name="Footer Placeholder 2"/>
          <p:cNvSpPr>
            <a:spLocks noGrp="1"/>
          </p:cNvSpPr>
          <p:nvPr>
            <p:ph type="ftr" sz="quarter" idx="11"/>
          </p:nvPr>
        </p:nvSpPr>
        <p:spPr>
          <a:xfrm>
            <a:off x="3124200" y="6356350"/>
            <a:ext cx="3352800" cy="365125"/>
          </a:xfrm>
        </p:spPr>
        <p:txBody>
          <a:bodyPr/>
          <a:lstStyle/>
          <a:p>
            <a:r>
              <a:rPr lang="en-US" smtClean="0"/>
              <a:t>Copyright © 2016 by Pearson Education, Inc.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00025" y="0"/>
            <a:ext cx="8143974" cy="6858000"/>
          </a:xfrm>
          <a:prstGeom prst="rect">
            <a:avLst/>
          </a:prstGeom>
          <a:blipFill rotWithShape="1">
            <a:blip r:embed="rId3"/>
            <a:tile tx="0" ty="0" sx="100000" sy="100000" flip="none" algn="tl"/>
          </a:blip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25820" y="274638"/>
            <a:ext cx="6960979" cy="944562"/>
          </a:xfrm>
        </p:spPr>
        <p:txBody>
          <a:bodyPr>
            <a:normAutofit/>
          </a:bodyPr>
          <a:lstStyle/>
          <a:p>
            <a:r>
              <a:rPr lang="en-US" sz="40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t>Features of a Good Memoir</a:t>
            </a:r>
            <a:endParaRPr lang="en-US" sz="4000" b="1" dirty="0">
              <a:ln>
                <a:solidFill>
                  <a:srgbClr val="3D8BB1"/>
                </a:solidFill>
              </a:ln>
              <a:solidFill>
                <a:srgbClr val="3D8BB1"/>
              </a:solidFill>
              <a:effectLst>
                <a:outerShdw blurRad="76200" dist="50800" dir="2700000">
                  <a:schemeClr val="tx1">
                    <a:alpha val="65000"/>
                  </a:schemeClr>
                </a:outerShdw>
              </a:effectLst>
              <a:latin typeface="Corbel"/>
              <a:cs typeface="Corbel"/>
            </a:endParaRPr>
          </a:p>
        </p:txBody>
      </p:sp>
      <p:sp>
        <p:nvSpPr>
          <p:cNvPr id="9" name="Content Placeholder 8"/>
          <p:cNvSpPr>
            <a:spLocks noGrp="1"/>
          </p:cNvSpPr>
          <p:nvPr>
            <p:ph idx="1"/>
          </p:nvPr>
        </p:nvSpPr>
        <p:spPr>
          <a:xfrm>
            <a:off x="1725820" y="1219200"/>
            <a:ext cx="6960979" cy="4906963"/>
          </a:xfrm>
        </p:spPr>
        <p:txBody>
          <a:bodyPr>
            <a:normAutofit/>
          </a:bodyPr>
          <a:lstStyle/>
          <a:p>
            <a:pPr lvl="1" algn="ctr">
              <a:buClr>
                <a:srgbClr val="878787"/>
              </a:buClr>
              <a:buNone/>
              <a:defRPr/>
            </a:pPr>
            <a:endParaRPr lang="en-US" sz="3600" b="1" dirty="0" smtClean="0">
              <a:ea typeface="ヒラギノ角ゴ ProN W6" pitchFamily="-107" charset="-128"/>
              <a:cs typeface="ヒラギノ角ゴ ProN W6" pitchFamily="-107" charset="-128"/>
            </a:endParaRPr>
          </a:p>
          <a:p>
            <a:pPr marL="374904" lvl="1" indent="-9144">
              <a:buClr>
                <a:srgbClr val="878787"/>
              </a:buClr>
              <a:buNone/>
              <a:defRPr/>
            </a:pPr>
            <a:r>
              <a:rPr lang="en-US" sz="3600" b="1" dirty="0" smtClean="0">
                <a:ea typeface="ヒラギノ角ゴ ProN W6" pitchFamily="-107" charset="-128"/>
                <a:cs typeface="ヒラギノ角ゴ ProN W6" pitchFamily="-107" charset="-128"/>
              </a:rPr>
              <a:t>Memoirs use rich detail to tell a personal story that leads the writer to new insights.</a:t>
            </a:r>
          </a:p>
          <a:p>
            <a:pPr lvl="1">
              <a:buClr>
                <a:srgbClr val="878787"/>
              </a:buClr>
              <a:buNone/>
              <a:defRPr/>
            </a:pPr>
            <a:endParaRPr lang="en-US" b="1" i="1" dirty="0" smtClean="0"/>
          </a:p>
        </p:txBody>
      </p:sp>
      <p:sp>
        <p:nvSpPr>
          <p:cNvPr id="4" name="Bevel 3"/>
          <p:cNvSpPr/>
          <p:nvPr/>
        </p:nvSpPr>
        <p:spPr>
          <a:xfrm>
            <a:off x="0" y="0"/>
            <a:ext cx="1000027" cy="6858000"/>
          </a:xfrm>
          <a:prstGeom prst="bevel">
            <a:avLst/>
          </a:prstGeom>
          <a:solidFill>
            <a:srgbClr val="604A7B"/>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rot="16200000">
            <a:off x="-392100" y="942159"/>
            <a:ext cx="2044238" cy="461665"/>
          </a:xfrm>
          <a:prstGeom prst="rect">
            <a:avLst/>
          </a:prstGeom>
          <a:noFill/>
        </p:spPr>
        <p:txBody>
          <a:bodyPr wrap="square" rtlCol="0">
            <a:spAutoFit/>
          </a:bodyPr>
          <a:lstStyle/>
          <a:p>
            <a:pPr algn="r"/>
            <a:r>
              <a:rPr lang="en-US" sz="2400" b="1" dirty="0" smtClean="0">
                <a:solidFill>
                  <a:schemeClr val="bg1"/>
                </a:solidFill>
                <a:latin typeface="Corbel"/>
                <a:cs typeface="Corbel"/>
              </a:rPr>
              <a:t>CHAPTER</a:t>
            </a:r>
            <a:endParaRPr lang="en-US" sz="2400" b="1" dirty="0">
              <a:solidFill>
                <a:schemeClr val="bg1"/>
              </a:solidFill>
              <a:latin typeface="Corbel"/>
              <a:cs typeface="Corbel"/>
            </a:endParaRPr>
          </a:p>
        </p:txBody>
      </p:sp>
      <p:sp>
        <p:nvSpPr>
          <p:cNvPr id="6" name="TextBox 5"/>
          <p:cNvSpPr txBox="1"/>
          <p:nvPr/>
        </p:nvSpPr>
        <p:spPr>
          <a:xfrm>
            <a:off x="1000025" y="48934"/>
            <a:ext cx="1098394" cy="1569660"/>
          </a:xfrm>
          <a:prstGeom prst="rect">
            <a:avLst/>
          </a:prstGeom>
          <a:noFill/>
        </p:spPr>
        <p:txBody>
          <a:bodyPr wrap="square" rtlCol="0">
            <a:spAutoFit/>
          </a:bodyPr>
          <a:lstStyle/>
          <a:p>
            <a:r>
              <a:rPr lang="en-US" sz="9600" b="1" dirty="0" smtClean="0">
                <a:solidFill>
                  <a:srgbClr val="604A7B"/>
                </a:solidFill>
                <a:latin typeface="Lucida Bright"/>
                <a:cs typeface="Lucida Bright"/>
              </a:rPr>
              <a:t>5</a:t>
            </a:r>
            <a:endParaRPr lang="en-US" sz="9600" b="1" dirty="0">
              <a:solidFill>
                <a:srgbClr val="604A7B"/>
              </a:solidFill>
              <a:latin typeface="Lucida Bright"/>
              <a:cs typeface="Lucida Bright"/>
            </a:endParaRPr>
          </a:p>
        </p:txBody>
      </p:sp>
      <p:sp>
        <p:nvSpPr>
          <p:cNvPr id="3" name="Footer Placeholder 2"/>
          <p:cNvSpPr>
            <a:spLocks noGrp="1"/>
          </p:cNvSpPr>
          <p:nvPr>
            <p:ph type="ftr" sz="quarter" idx="11"/>
          </p:nvPr>
        </p:nvSpPr>
        <p:spPr>
          <a:xfrm>
            <a:off x="1000025" y="6356350"/>
            <a:ext cx="8143975" cy="365125"/>
          </a:xfrm>
        </p:spPr>
        <p:txBody>
          <a:bodyPr/>
          <a:lstStyle/>
          <a:p>
            <a:r>
              <a:rPr lang="en-US" smtClean="0"/>
              <a:t>Copyright © 2016 by Pearson Education, Inc.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00027" y="0"/>
            <a:ext cx="8143973" cy="6858000"/>
          </a:xfrm>
          <a:prstGeom prst="rect">
            <a:avLst/>
          </a:prstGeom>
          <a:blipFill rotWithShape="1">
            <a:blip r:embed="rId3"/>
            <a:tile tx="0" ty="0" sx="100000" sy="100000" flip="none" algn="tl"/>
          </a:bli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1.</a:t>
            </a:r>
            <a:endParaRPr lang="en-US" dirty="0"/>
          </a:p>
        </p:txBody>
      </p:sp>
      <p:sp>
        <p:nvSpPr>
          <p:cNvPr id="2" name="Title 1"/>
          <p:cNvSpPr>
            <a:spLocks noGrp="1"/>
          </p:cNvSpPr>
          <p:nvPr>
            <p:ph type="title"/>
          </p:nvPr>
        </p:nvSpPr>
        <p:spPr>
          <a:xfrm>
            <a:off x="1725820" y="48934"/>
            <a:ext cx="6960979" cy="941666"/>
          </a:xfrm>
        </p:spPr>
        <p:txBody>
          <a:bodyPr>
            <a:normAutofit/>
          </a:bodyPr>
          <a:lstStyle/>
          <a:p>
            <a:r>
              <a:rPr lang="en-US" sz="40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t>Features of a Good Memoir</a:t>
            </a:r>
            <a:endParaRPr lang="en-US" sz="4000" b="1" dirty="0">
              <a:ln>
                <a:solidFill>
                  <a:srgbClr val="3D8BB1"/>
                </a:solidFill>
              </a:ln>
              <a:solidFill>
                <a:srgbClr val="3D8BB1"/>
              </a:solidFill>
              <a:effectLst>
                <a:outerShdw blurRad="76200" dist="50800" dir="2700000">
                  <a:schemeClr val="tx1">
                    <a:alpha val="65000"/>
                  </a:schemeClr>
                </a:outerShdw>
              </a:effectLst>
              <a:latin typeface="Corbel"/>
              <a:cs typeface="Corbel"/>
            </a:endParaRPr>
          </a:p>
        </p:txBody>
      </p:sp>
      <p:sp>
        <p:nvSpPr>
          <p:cNvPr id="9" name="Content Placeholder 8"/>
          <p:cNvSpPr>
            <a:spLocks noGrp="1"/>
          </p:cNvSpPr>
          <p:nvPr>
            <p:ph idx="1"/>
          </p:nvPr>
        </p:nvSpPr>
        <p:spPr>
          <a:xfrm>
            <a:off x="2030620" y="990600"/>
            <a:ext cx="6960980" cy="5432567"/>
          </a:xfrm>
        </p:spPr>
        <p:txBody>
          <a:bodyPr>
            <a:normAutofit lnSpcReduction="10000"/>
          </a:bodyPr>
          <a:lstStyle/>
          <a:p>
            <a:pPr marL="514350" indent="-514350">
              <a:buAutoNum type="arabicPeriod"/>
            </a:pPr>
            <a:r>
              <a:rPr lang="en-US" sz="2800" dirty="0" smtClean="0"/>
              <a:t>Engaging title</a:t>
            </a:r>
          </a:p>
          <a:p>
            <a:pPr marL="514350" indent="-514350">
              <a:buAutoNum type="arabicPeriod"/>
            </a:pPr>
            <a:r>
              <a:rPr lang="en-US" sz="2800" dirty="0" smtClean="0"/>
              <a:t>Introduction with a “lead” that draws the reader in</a:t>
            </a:r>
          </a:p>
          <a:p>
            <a:pPr marL="514350" indent="-514350">
              <a:buAutoNum type="arabicPeriod"/>
            </a:pPr>
            <a:r>
              <a:rPr lang="en-US" sz="2800" dirty="0" smtClean="0"/>
              <a:t>A complication that must be resolved</a:t>
            </a:r>
          </a:p>
          <a:p>
            <a:pPr marL="514350" indent="-514350">
              <a:buAutoNum type="arabicPeriod"/>
            </a:pPr>
            <a:r>
              <a:rPr lang="en-US" sz="2800" dirty="0" smtClean="0"/>
              <a:t>A plot that guides the reader through the events being related</a:t>
            </a:r>
          </a:p>
          <a:p>
            <a:pPr marL="514350" indent="-514350">
              <a:buAutoNum type="arabicPeriod"/>
            </a:pPr>
            <a:r>
              <a:rPr lang="en-US" sz="2800" dirty="0" smtClean="0"/>
              <a:t>Intimacy between narrator and reader</a:t>
            </a:r>
          </a:p>
          <a:p>
            <a:pPr marL="514350" indent="-514350">
              <a:buAutoNum type="arabicPeriod"/>
            </a:pPr>
            <a:r>
              <a:rPr lang="en-US" sz="2800" dirty="0" smtClean="0"/>
              <a:t>Rich, vivid details</a:t>
            </a:r>
          </a:p>
          <a:p>
            <a:pPr marL="514350" indent="-514350">
              <a:buAutoNum type="arabicPeriod"/>
            </a:pPr>
            <a:r>
              <a:rPr lang="en-US" sz="2800" dirty="0" smtClean="0"/>
              <a:t>Implied central theme or question</a:t>
            </a:r>
          </a:p>
          <a:p>
            <a:pPr marL="514350" indent="-514350">
              <a:buAutoNum type="arabicPeriod"/>
            </a:pPr>
            <a:r>
              <a:rPr lang="en-US" sz="2800" dirty="0" smtClean="0"/>
              <a:t>A new understanding or revelation that presents a moment of growth or transformation</a:t>
            </a:r>
          </a:p>
          <a:p>
            <a:pPr marL="514350" indent="-514350">
              <a:buAutoNum type="arabicPeriod"/>
            </a:pPr>
            <a:endParaRPr lang="en-US" dirty="0" smtClean="0"/>
          </a:p>
          <a:p>
            <a:pPr>
              <a:buNone/>
            </a:pPr>
            <a:endParaRPr lang="en-US" dirty="0"/>
          </a:p>
        </p:txBody>
      </p:sp>
      <p:sp>
        <p:nvSpPr>
          <p:cNvPr id="4" name="Bevel 3"/>
          <p:cNvSpPr/>
          <p:nvPr/>
        </p:nvSpPr>
        <p:spPr>
          <a:xfrm>
            <a:off x="0" y="0"/>
            <a:ext cx="1000027" cy="6858000"/>
          </a:xfrm>
          <a:prstGeom prst="bevel">
            <a:avLst/>
          </a:prstGeom>
          <a:solidFill>
            <a:srgbClr val="604A7B"/>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rot="16200000">
            <a:off x="-392100" y="942159"/>
            <a:ext cx="2044238" cy="461665"/>
          </a:xfrm>
          <a:prstGeom prst="rect">
            <a:avLst/>
          </a:prstGeom>
          <a:noFill/>
        </p:spPr>
        <p:txBody>
          <a:bodyPr wrap="square" rtlCol="0">
            <a:spAutoFit/>
          </a:bodyPr>
          <a:lstStyle/>
          <a:p>
            <a:pPr algn="r"/>
            <a:r>
              <a:rPr lang="en-US" sz="2400" b="1" dirty="0" smtClean="0">
                <a:solidFill>
                  <a:schemeClr val="bg1"/>
                </a:solidFill>
                <a:latin typeface="Corbel"/>
                <a:cs typeface="Corbel"/>
              </a:rPr>
              <a:t>CHAPTER</a:t>
            </a:r>
            <a:endParaRPr lang="en-US" sz="2400" b="1" dirty="0">
              <a:solidFill>
                <a:schemeClr val="bg1"/>
              </a:solidFill>
              <a:latin typeface="Corbel"/>
              <a:cs typeface="Corbel"/>
            </a:endParaRPr>
          </a:p>
        </p:txBody>
      </p:sp>
      <p:sp>
        <p:nvSpPr>
          <p:cNvPr id="6" name="TextBox 5"/>
          <p:cNvSpPr txBox="1"/>
          <p:nvPr/>
        </p:nvSpPr>
        <p:spPr>
          <a:xfrm>
            <a:off x="1000027" y="48934"/>
            <a:ext cx="1098392" cy="1569660"/>
          </a:xfrm>
          <a:prstGeom prst="rect">
            <a:avLst/>
          </a:prstGeom>
          <a:noFill/>
        </p:spPr>
        <p:txBody>
          <a:bodyPr wrap="square" rtlCol="0">
            <a:spAutoFit/>
          </a:bodyPr>
          <a:lstStyle/>
          <a:p>
            <a:r>
              <a:rPr lang="en-US" sz="9600" b="1" dirty="0" smtClean="0">
                <a:solidFill>
                  <a:srgbClr val="604A7B"/>
                </a:solidFill>
                <a:latin typeface="Lucida Bright"/>
                <a:cs typeface="Lucida Bright"/>
              </a:rPr>
              <a:t>5</a:t>
            </a:r>
            <a:endParaRPr lang="en-US" sz="9600" b="1" dirty="0">
              <a:solidFill>
                <a:srgbClr val="604A7B"/>
              </a:solidFill>
              <a:latin typeface="Lucida Bright"/>
              <a:cs typeface="Lucida Bright"/>
            </a:endParaRPr>
          </a:p>
        </p:txBody>
      </p:sp>
      <p:sp>
        <p:nvSpPr>
          <p:cNvPr id="3" name="Footer Placeholder 2"/>
          <p:cNvSpPr>
            <a:spLocks noGrp="1"/>
          </p:cNvSpPr>
          <p:nvPr>
            <p:ph type="ftr" sz="quarter" idx="11"/>
          </p:nvPr>
        </p:nvSpPr>
        <p:spPr>
          <a:xfrm>
            <a:off x="1000027" y="6356350"/>
            <a:ext cx="8143973" cy="365125"/>
          </a:xfrm>
        </p:spPr>
        <p:txBody>
          <a:bodyPr/>
          <a:lstStyle/>
          <a:p>
            <a:r>
              <a:rPr lang="en-US" smtClean="0"/>
              <a:t>Copyright © 2016 by Pearson Education, Inc.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00026" y="0"/>
            <a:ext cx="8143973" cy="6858000"/>
          </a:xfrm>
          <a:prstGeom prst="rect">
            <a:avLst/>
          </a:prstGeom>
          <a:blipFill rotWithShape="1">
            <a:blip r:embed="rId3"/>
            <a:tile tx="0" ty="0" sx="100000" sy="100000" flip="none" algn="tl"/>
          </a:bli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1.</a:t>
            </a:r>
            <a:endParaRPr lang="en-US" dirty="0"/>
          </a:p>
        </p:txBody>
      </p:sp>
      <p:sp>
        <p:nvSpPr>
          <p:cNvPr id="2" name="Title 1"/>
          <p:cNvSpPr>
            <a:spLocks noGrp="1"/>
          </p:cNvSpPr>
          <p:nvPr>
            <p:ph type="title"/>
          </p:nvPr>
        </p:nvSpPr>
        <p:spPr>
          <a:xfrm>
            <a:off x="1725820" y="48934"/>
            <a:ext cx="6960979" cy="941666"/>
          </a:xfrm>
        </p:spPr>
        <p:txBody>
          <a:bodyPr>
            <a:normAutofit/>
          </a:bodyPr>
          <a:lstStyle/>
          <a:p>
            <a:r>
              <a:rPr lang="en-US" sz="32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t>Inventing Your Memoir’s Content</a:t>
            </a:r>
            <a:endParaRPr lang="en-US" sz="3200" b="1" dirty="0">
              <a:ln>
                <a:solidFill>
                  <a:srgbClr val="3D8BB1"/>
                </a:solidFill>
              </a:ln>
              <a:solidFill>
                <a:srgbClr val="3D8BB1"/>
              </a:solidFill>
              <a:effectLst>
                <a:outerShdw blurRad="76200" dist="50800" dir="2700000">
                  <a:schemeClr val="tx1">
                    <a:alpha val="65000"/>
                  </a:schemeClr>
                </a:outerShdw>
              </a:effectLst>
              <a:latin typeface="Corbel"/>
              <a:cs typeface="Corbel"/>
            </a:endParaRPr>
          </a:p>
        </p:txBody>
      </p:sp>
      <p:sp>
        <p:nvSpPr>
          <p:cNvPr id="9" name="Content Placeholder 8"/>
          <p:cNvSpPr>
            <a:spLocks noGrp="1"/>
          </p:cNvSpPr>
          <p:nvPr>
            <p:ph idx="1"/>
          </p:nvPr>
        </p:nvSpPr>
        <p:spPr>
          <a:xfrm>
            <a:off x="1954419" y="1196833"/>
            <a:ext cx="7189581" cy="5432567"/>
          </a:xfrm>
        </p:spPr>
        <p:txBody>
          <a:bodyPr>
            <a:normAutofit/>
          </a:bodyPr>
          <a:lstStyle/>
          <a:p>
            <a:pPr marL="514350" indent="-514350">
              <a:buNone/>
            </a:pPr>
            <a:r>
              <a:rPr lang="en-US" sz="2800" b="1" u="sng" dirty="0" smtClean="0"/>
              <a:t> Inquiring: Finding an interesting topic</a:t>
            </a:r>
          </a:p>
          <a:p>
            <a:r>
              <a:rPr lang="en-US" sz="2800" dirty="0" smtClean="0"/>
              <a:t>Think of a time you experienced something challenging, scary, painful, joyful, or just fun.</a:t>
            </a:r>
          </a:p>
          <a:p>
            <a:r>
              <a:rPr lang="en-US" sz="2800" dirty="0" smtClean="0"/>
              <a:t>Brainstorm a simple list of possibilities.</a:t>
            </a:r>
          </a:p>
          <a:p>
            <a:pPr marL="514350" indent="-514350">
              <a:buNone/>
            </a:pPr>
            <a:endParaRPr lang="en-US" sz="1514" dirty="0" smtClean="0"/>
          </a:p>
          <a:p>
            <a:pPr marL="514350" indent="-514350">
              <a:buNone/>
            </a:pPr>
            <a:r>
              <a:rPr lang="en-US" sz="2800" b="1" u="sng" dirty="0" smtClean="0"/>
              <a:t>Find out what you already know</a:t>
            </a:r>
            <a:endParaRPr lang="en-US" sz="2800" dirty="0" smtClean="0"/>
          </a:p>
          <a:p>
            <a:r>
              <a:rPr lang="en-US" sz="2800" dirty="0" smtClean="0"/>
              <a:t>Map the scene.</a:t>
            </a:r>
          </a:p>
          <a:p>
            <a:r>
              <a:rPr lang="en-US" sz="2800" dirty="0" smtClean="0"/>
              <a:t>Record your story as a podcast or video.</a:t>
            </a:r>
          </a:p>
          <a:p>
            <a:r>
              <a:rPr lang="en-US" sz="2800" dirty="0" smtClean="0"/>
              <a:t>Storyboard the event.</a:t>
            </a:r>
          </a:p>
          <a:p>
            <a:r>
              <a:rPr lang="en-US" sz="2800" dirty="0" smtClean="0"/>
              <a:t>Do some role-playing.</a:t>
            </a:r>
            <a:endParaRPr lang="en-US" sz="2800" dirty="0"/>
          </a:p>
        </p:txBody>
      </p:sp>
      <p:sp>
        <p:nvSpPr>
          <p:cNvPr id="4" name="Bevel 3"/>
          <p:cNvSpPr/>
          <p:nvPr/>
        </p:nvSpPr>
        <p:spPr>
          <a:xfrm>
            <a:off x="0" y="0"/>
            <a:ext cx="1000027" cy="6858000"/>
          </a:xfrm>
          <a:prstGeom prst="bevel">
            <a:avLst/>
          </a:prstGeom>
          <a:solidFill>
            <a:srgbClr val="604A7B"/>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rot="16200000">
            <a:off x="-392100" y="942159"/>
            <a:ext cx="2044238" cy="461665"/>
          </a:xfrm>
          <a:prstGeom prst="rect">
            <a:avLst/>
          </a:prstGeom>
          <a:noFill/>
        </p:spPr>
        <p:txBody>
          <a:bodyPr wrap="square" rtlCol="0">
            <a:spAutoFit/>
          </a:bodyPr>
          <a:lstStyle/>
          <a:p>
            <a:pPr algn="r"/>
            <a:r>
              <a:rPr lang="en-US" sz="2400" b="1" dirty="0" smtClean="0">
                <a:solidFill>
                  <a:schemeClr val="bg1"/>
                </a:solidFill>
                <a:latin typeface="Corbel"/>
                <a:cs typeface="Corbel"/>
              </a:rPr>
              <a:t>CHAPTER</a:t>
            </a:r>
            <a:endParaRPr lang="en-US" sz="2400" b="1" dirty="0">
              <a:solidFill>
                <a:schemeClr val="bg1"/>
              </a:solidFill>
              <a:latin typeface="Corbel"/>
              <a:cs typeface="Corbel"/>
            </a:endParaRPr>
          </a:p>
        </p:txBody>
      </p:sp>
      <p:sp>
        <p:nvSpPr>
          <p:cNvPr id="6" name="TextBox 5"/>
          <p:cNvSpPr txBox="1"/>
          <p:nvPr/>
        </p:nvSpPr>
        <p:spPr>
          <a:xfrm>
            <a:off x="1000026" y="48934"/>
            <a:ext cx="1098393" cy="1569660"/>
          </a:xfrm>
          <a:prstGeom prst="rect">
            <a:avLst/>
          </a:prstGeom>
          <a:noFill/>
        </p:spPr>
        <p:txBody>
          <a:bodyPr wrap="square" rtlCol="0">
            <a:spAutoFit/>
          </a:bodyPr>
          <a:lstStyle/>
          <a:p>
            <a:r>
              <a:rPr lang="en-US" sz="9600" b="1" dirty="0" smtClean="0">
                <a:solidFill>
                  <a:srgbClr val="604A7B"/>
                </a:solidFill>
                <a:latin typeface="Lucida Bright"/>
                <a:cs typeface="Lucida Bright"/>
              </a:rPr>
              <a:t>5</a:t>
            </a:r>
            <a:endParaRPr lang="en-US" sz="9600" b="1" dirty="0">
              <a:solidFill>
                <a:srgbClr val="604A7B"/>
              </a:solidFill>
              <a:latin typeface="Lucida Bright"/>
              <a:cs typeface="Lucida Bright"/>
            </a:endParaRPr>
          </a:p>
        </p:txBody>
      </p:sp>
      <p:sp>
        <p:nvSpPr>
          <p:cNvPr id="3" name="Footer Placeholder 2"/>
          <p:cNvSpPr>
            <a:spLocks noGrp="1"/>
          </p:cNvSpPr>
          <p:nvPr>
            <p:ph type="ftr" sz="quarter" idx="11"/>
          </p:nvPr>
        </p:nvSpPr>
        <p:spPr>
          <a:xfrm>
            <a:off x="1000027" y="6356350"/>
            <a:ext cx="8143973" cy="365125"/>
          </a:xfrm>
        </p:spPr>
        <p:txBody>
          <a:bodyPr/>
          <a:lstStyle/>
          <a:p>
            <a:r>
              <a:rPr lang="en-US" smtClean="0"/>
              <a:t>Copyright © 2016 by Pearson Education, Inc.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00027" y="0"/>
            <a:ext cx="8143973" cy="6858000"/>
          </a:xfrm>
          <a:prstGeom prst="rect">
            <a:avLst/>
          </a:prstGeom>
          <a:blipFill rotWithShape="1">
            <a:blip r:embed="rId3"/>
            <a:tile tx="0" ty="0" sx="100000" sy="100000" flip="none" algn="tl"/>
          </a:bli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TT</a:t>
            </a:r>
            <a:endParaRPr lang="en-US" dirty="0"/>
          </a:p>
        </p:txBody>
      </p:sp>
      <p:sp>
        <p:nvSpPr>
          <p:cNvPr id="2" name="Title 1"/>
          <p:cNvSpPr>
            <a:spLocks noGrp="1"/>
          </p:cNvSpPr>
          <p:nvPr>
            <p:ph type="title"/>
          </p:nvPr>
        </p:nvSpPr>
        <p:spPr>
          <a:xfrm>
            <a:off x="1981200" y="274638"/>
            <a:ext cx="7341980" cy="715962"/>
          </a:xfrm>
        </p:spPr>
        <p:txBody>
          <a:bodyPr>
            <a:normAutofit/>
          </a:bodyPr>
          <a:lstStyle/>
          <a:p>
            <a:pPr algn="l"/>
            <a:r>
              <a:rPr lang="en-US" sz="30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t>Inquiring: Find Out What Others Know</a:t>
            </a:r>
            <a:endParaRPr lang="en-US" sz="3000" b="1" dirty="0">
              <a:ln>
                <a:solidFill>
                  <a:srgbClr val="3D8BB1"/>
                </a:solidFill>
              </a:ln>
              <a:solidFill>
                <a:srgbClr val="3D8BB1"/>
              </a:solidFill>
              <a:effectLst>
                <a:outerShdw blurRad="76200" dist="50800" dir="2700000">
                  <a:schemeClr val="tx1">
                    <a:alpha val="65000"/>
                  </a:schemeClr>
                </a:outerShdw>
              </a:effectLst>
              <a:latin typeface="Corbel"/>
              <a:cs typeface="Corbel"/>
            </a:endParaRPr>
          </a:p>
        </p:txBody>
      </p:sp>
      <p:sp>
        <p:nvSpPr>
          <p:cNvPr id="9" name="Content Placeholder 8"/>
          <p:cNvSpPr>
            <a:spLocks noGrp="1"/>
          </p:cNvSpPr>
          <p:nvPr>
            <p:ph idx="1"/>
          </p:nvPr>
        </p:nvSpPr>
        <p:spPr>
          <a:xfrm>
            <a:off x="1954420" y="1189037"/>
            <a:ext cx="6960980" cy="5135563"/>
          </a:xfrm>
        </p:spPr>
        <p:txBody>
          <a:bodyPr>
            <a:noAutofit/>
          </a:bodyPr>
          <a:lstStyle/>
          <a:p>
            <a:pPr>
              <a:buNone/>
            </a:pPr>
            <a:r>
              <a:rPr lang="en-US" sz="2800" dirty="0" smtClean="0"/>
              <a:t>• </a:t>
            </a:r>
            <a:r>
              <a:rPr lang="en-US" sz="2800" b="1" dirty="0" smtClean="0"/>
              <a:t>Research </a:t>
            </a:r>
            <a:r>
              <a:rPr lang="en-US" sz="2800" dirty="0" smtClean="0"/>
              <a:t>to help you better understand the event you’re writing about.</a:t>
            </a:r>
          </a:p>
          <a:p>
            <a:pPr>
              <a:buNone/>
            </a:pPr>
            <a:r>
              <a:rPr lang="en-US" sz="2800" dirty="0" smtClean="0"/>
              <a:t>• </a:t>
            </a:r>
            <a:r>
              <a:rPr lang="en-US" sz="2800" b="1" dirty="0" smtClean="0"/>
              <a:t>Online sources </a:t>
            </a:r>
            <a:r>
              <a:rPr lang="en-US" sz="2800" dirty="0" smtClean="0"/>
              <a:t>may help you understand some situations with a larger historical context.</a:t>
            </a:r>
          </a:p>
          <a:p>
            <a:pPr>
              <a:buNone/>
            </a:pPr>
            <a:r>
              <a:rPr lang="en-US" sz="2800" dirty="0" smtClean="0"/>
              <a:t>• </a:t>
            </a:r>
            <a:r>
              <a:rPr lang="en-US" sz="2800" b="1" dirty="0" smtClean="0"/>
              <a:t>Print sources, </a:t>
            </a:r>
            <a:r>
              <a:rPr lang="en-US" sz="2800" dirty="0" smtClean="0"/>
              <a:t>such as magazines and newspapers, may also have reported on the event you’re describing.</a:t>
            </a:r>
          </a:p>
          <a:p>
            <a:pPr>
              <a:buNone/>
            </a:pPr>
            <a:r>
              <a:rPr lang="en-US" sz="2800" dirty="0" smtClean="0"/>
              <a:t>• </a:t>
            </a:r>
            <a:r>
              <a:rPr lang="en-US" sz="2800" b="1" dirty="0" smtClean="0"/>
              <a:t>Empirical sources </a:t>
            </a:r>
            <a:r>
              <a:rPr lang="en-US" sz="2800" dirty="0" smtClean="0"/>
              <a:t>can come from interviews or casual conversations with others who experienced the event.</a:t>
            </a:r>
          </a:p>
          <a:p>
            <a:pPr>
              <a:buNone/>
            </a:pPr>
            <a:r>
              <a:rPr lang="en-US" sz="2800" dirty="0" smtClean="0"/>
              <a:t>   </a:t>
            </a:r>
            <a:endParaRPr lang="en-US" sz="2800" dirty="0"/>
          </a:p>
        </p:txBody>
      </p:sp>
      <p:sp>
        <p:nvSpPr>
          <p:cNvPr id="4" name="Bevel 3"/>
          <p:cNvSpPr/>
          <p:nvPr/>
        </p:nvSpPr>
        <p:spPr>
          <a:xfrm>
            <a:off x="0" y="0"/>
            <a:ext cx="1000027" cy="6858000"/>
          </a:xfrm>
          <a:prstGeom prst="bevel">
            <a:avLst/>
          </a:prstGeom>
          <a:solidFill>
            <a:srgbClr val="604A7B"/>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rot="16200000">
            <a:off x="-392100" y="942159"/>
            <a:ext cx="2044238" cy="461665"/>
          </a:xfrm>
          <a:prstGeom prst="rect">
            <a:avLst/>
          </a:prstGeom>
          <a:noFill/>
        </p:spPr>
        <p:txBody>
          <a:bodyPr wrap="square" rtlCol="0">
            <a:spAutoFit/>
          </a:bodyPr>
          <a:lstStyle/>
          <a:p>
            <a:pPr algn="r"/>
            <a:r>
              <a:rPr lang="en-US" sz="2400" b="1" dirty="0" smtClean="0">
                <a:solidFill>
                  <a:schemeClr val="bg1"/>
                </a:solidFill>
                <a:latin typeface="Corbel"/>
                <a:cs typeface="Corbel"/>
              </a:rPr>
              <a:t>CHAPTER</a:t>
            </a:r>
            <a:endParaRPr lang="en-US" sz="2400" b="1" dirty="0">
              <a:solidFill>
                <a:schemeClr val="bg1"/>
              </a:solidFill>
              <a:latin typeface="Corbel"/>
              <a:cs typeface="Corbel"/>
            </a:endParaRPr>
          </a:p>
        </p:txBody>
      </p:sp>
      <p:sp>
        <p:nvSpPr>
          <p:cNvPr id="6" name="TextBox 5"/>
          <p:cNvSpPr txBox="1"/>
          <p:nvPr/>
        </p:nvSpPr>
        <p:spPr>
          <a:xfrm>
            <a:off x="1000027" y="48934"/>
            <a:ext cx="1098392" cy="1569660"/>
          </a:xfrm>
          <a:prstGeom prst="rect">
            <a:avLst/>
          </a:prstGeom>
          <a:noFill/>
        </p:spPr>
        <p:txBody>
          <a:bodyPr wrap="square" rtlCol="0">
            <a:spAutoFit/>
          </a:bodyPr>
          <a:lstStyle/>
          <a:p>
            <a:r>
              <a:rPr lang="en-US" sz="9600" b="1" dirty="0" smtClean="0">
                <a:solidFill>
                  <a:srgbClr val="604A7B"/>
                </a:solidFill>
                <a:latin typeface="Lucida Bright"/>
                <a:cs typeface="Lucida Bright"/>
              </a:rPr>
              <a:t>5</a:t>
            </a:r>
            <a:endParaRPr lang="en-US" sz="9600" b="1" dirty="0">
              <a:solidFill>
                <a:srgbClr val="604A7B"/>
              </a:solidFill>
              <a:latin typeface="Lucida Bright"/>
              <a:cs typeface="Lucida Bright"/>
            </a:endParaRPr>
          </a:p>
        </p:txBody>
      </p:sp>
      <p:sp>
        <p:nvSpPr>
          <p:cNvPr id="3" name="Footer Placeholder 2"/>
          <p:cNvSpPr>
            <a:spLocks noGrp="1"/>
          </p:cNvSpPr>
          <p:nvPr>
            <p:ph type="ftr" sz="quarter" idx="11"/>
          </p:nvPr>
        </p:nvSpPr>
        <p:spPr>
          <a:xfrm>
            <a:off x="1000027" y="6356350"/>
            <a:ext cx="8143973" cy="365125"/>
          </a:xfrm>
        </p:spPr>
        <p:txBody>
          <a:bodyPr/>
          <a:lstStyle/>
          <a:p>
            <a:r>
              <a:rPr lang="en-US" smtClean="0"/>
              <a:t>Copyright © 2016 by Pearson Education, Inc.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00026" y="0"/>
            <a:ext cx="8143974" cy="6858000"/>
          </a:xfrm>
          <a:prstGeom prst="rect">
            <a:avLst/>
          </a:prstGeom>
          <a:blipFill rotWithShape="1">
            <a:blip r:embed="rId3"/>
            <a:tile tx="0" ty="0" sx="100000" sy="100000" flip="none" algn="tl"/>
          </a:blip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25820" y="274638"/>
            <a:ext cx="6960979" cy="1143000"/>
          </a:xfrm>
        </p:spPr>
        <p:txBody>
          <a:bodyPr>
            <a:normAutofit/>
          </a:bodyPr>
          <a:lstStyle/>
          <a:p>
            <a:r>
              <a:rPr lang="en-US" sz="40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t>Organizing and Drafting </a:t>
            </a:r>
            <a:br>
              <a:rPr lang="en-US" sz="40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br>
            <a:r>
              <a:rPr lang="en-US" sz="40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t>Your Memoir</a:t>
            </a:r>
            <a:endParaRPr lang="en-US" sz="4000" b="1" dirty="0">
              <a:ln>
                <a:solidFill>
                  <a:srgbClr val="3D8BB1"/>
                </a:solidFill>
              </a:ln>
              <a:solidFill>
                <a:srgbClr val="3D8BB1"/>
              </a:solidFill>
              <a:effectLst>
                <a:outerShdw blurRad="76200" dist="50800" dir="2700000">
                  <a:schemeClr val="tx1">
                    <a:alpha val="65000"/>
                  </a:schemeClr>
                </a:outerShdw>
              </a:effectLst>
              <a:latin typeface="Corbel"/>
              <a:cs typeface="Corbel"/>
            </a:endParaRPr>
          </a:p>
        </p:txBody>
      </p:sp>
      <p:sp>
        <p:nvSpPr>
          <p:cNvPr id="9" name="Content Placeholder 8"/>
          <p:cNvSpPr>
            <a:spLocks noGrp="1"/>
          </p:cNvSpPr>
          <p:nvPr>
            <p:ph idx="1"/>
          </p:nvPr>
        </p:nvSpPr>
        <p:spPr>
          <a:xfrm>
            <a:off x="1524000" y="1692275"/>
            <a:ext cx="7619999" cy="4708525"/>
          </a:xfrm>
        </p:spPr>
        <p:txBody>
          <a:bodyPr>
            <a:normAutofit/>
          </a:bodyPr>
          <a:lstStyle/>
          <a:p>
            <a:pPr marL="742950" indent="-742950">
              <a:buAutoNum type="arabicPeriod"/>
            </a:pPr>
            <a:r>
              <a:rPr lang="en-US" sz="3600" b="1" dirty="0" smtClean="0"/>
              <a:t>Set the scene in rich detail</a:t>
            </a:r>
          </a:p>
          <a:p>
            <a:pPr marL="742950" indent="-742950">
              <a:buAutoNum type="arabicPeriod"/>
            </a:pPr>
            <a:r>
              <a:rPr lang="en-US" sz="3600" b="1" dirty="0" smtClean="0"/>
              <a:t>Main point or thesis</a:t>
            </a:r>
          </a:p>
          <a:p>
            <a:pPr marL="742950" indent="-742950">
              <a:buAutoNum type="arabicPeriod"/>
            </a:pPr>
            <a:r>
              <a:rPr lang="en-US" sz="3600" b="1" dirty="0" smtClean="0"/>
              <a:t>Describe the complication</a:t>
            </a:r>
          </a:p>
          <a:p>
            <a:pPr marL="742950" indent="-742950">
              <a:buAutoNum type="arabicPeriod"/>
            </a:pPr>
            <a:r>
              <a:rPr lang="en-US" sz="3600" b="1" dirty="0" smtClean="0"/>
              <a:t>Evaluate and resolve the complication</a:t>
            </a:r>
          </a:p>
          <a:p>
            <a:pPr marL="742950" indent="-742950">
              <a:buAutoNum type="arabicPeriod"/>
            </a:pPr>
            <a:r>
              <a:rPr lang="en-US" sz="3600" b="1" dirty="0" smtClean="0"/>
              <a:t>Concluding with a point—an </a:t>
            </a:r>
            <a:r>
              <a:rPr lang="en-US" sz="3600" b="1" i="1" dirty="0" smtClean="0"/>
              <a:t>implied thesis</a:t>
            </a:r>
            <a:endParaRPr lang="en-US" sz="3600" b="1" dirty="0" smtClean="0"/>
          </a:p>
          <a:p>
            <a:pPr marL="914400" lvl="1" indent="-514350">
              <a:buNone/>
            </a:pPr>
            <a:endParaRPr lang="en-US" dirty="0"/>
          </a:p>
        </p:txBody>
      </p:sp>
      <p:sp>
        <p:nvSpPr>
          <p:cNvPr id="4" name="Bevel 3"/>
          <p:cNvSpPr/>
          <p:nvPr/>
        </p:nvSpPr>
        <p:spPr>
          <a:xfrm>
            <a:off x="0" y="0"/>
            <a:ext cx="1000027" cy="6858000"/>
          </a:xfrm>
          <a:prstGeom prst="bevel">
            <a:avLst/>
          </a:prstGeom>
          <a:solidFill>
            <a:srgbClr val="604A7B"/>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rot="16200000">
            <a:off x="-392100" y="942159"/>
            <a:ext cx="2044238" cy="461665"/>
          </a:xfrm>
          <a:prstGeom prst="rect">
            <a:avLst/>
          </a:prstGeom>
          <a:noFill/>
        </p:spPr>
        <p:txBody>
          <a:bodyPr wrap="square" rtlCol="0">
            <a:spAutoFit/>
          </a:bodyPr>
          <a:lstStyle/>
          <a:p>
            <a:pPr algn="r"/>
            <a:r>
              <a:rPr lang="en-US" sz="2400" b="1" dirty="0" smtClean="0">
                <a:solidFill>
                  <a:schemeClr val="bg1"/>
                </a:solidFill>
                <a:latin typeface="Corbel"/>
                <a:cs typeface="Corbel"/>
              </a:rPr>
              <a:t>CHAPTER</a:t>
            </a:r>
            <a:endParaRPr lang="en-US" sz="2400" b="1" dirty="0">
              <a:solidFill>
                <a:schemeClr val="bg1"/>
              </a:solidFill>
              <a:latin typeface="Corbel"/>
              <a:cs typeface="Corbel"/>
            </a:endParaRPr>
          </a:p>
        </p:txBody>
      </p:sp>
      <p:sp>
        <p:nvSpPr>
          <p:cNvPr id="6" name="TextBox 5"/>
          <p:cNvSpPr txBox="1"/>
          <p:nvPr/>
        </p:nvSpPr>
        <p:spPr>
          <a:xfrm>
            <a:off x="1000026" y="48934"/>
            <a:ext cx="1098393" cy="1569660"/>
          </a:xfrm>
          <a:prstGeom prst="rect">
            <a:avLst/>
          </a:prstGeom>
          <a:noFill/>
        </p:spPr>
        <p:txBody>
          <a:bodyPr wrap="square" rtlCol="0">
            <a:spAutoFit/>
          </a:bodyPr>
          <a:lstStyle/>
          <a:p>
            <a:r>
              <a:rPr lang="en-US" sz="9600" b="1" dirty="0" smtClean="0">
                <a:solidFill>
                  <a:srgbClr val="604A7B"/>
                </a:solidFill>
                <a:latin typeface="Lucida Bright"/>
                <a:cs typeface="Lucida Bright"/>
              </a:rPr>
              <a:t>5</a:t>
            </a:r>
            <a:endParaRPr lang="en-US" sz="9600" b="1" dirty="0">
              <a:solidFill>
                <a:srgbClr val="604A7B"/>
              </a:solidFill>
              <a:latin typeface="Lucida Bright"/>
              <a:cs typeface="Lucida Bright"/>
            </a:endParaRPr>
          </a:p>
        </p:txBody>
      </p:sp>
      <p:sp>
        <p:nvSpPr>
          <p:cNvPr id="3" name="Footer Placeholder 2"/>
          <p:cNvSpPr>
            <a:spLocks noGrp="1"/>
          </p:cNvSpPr>
          <p:nvPr>
            <p:ph type="ftr" sz="quarter" idx="11"/>
          </p:nvPr>
        </p:nvSpPr>
        <p:spPr>
          <a:xfrm>
            <a:off x="1000027" y="6356350"/>
            <a:ext cx="8143972" cy="365125"/>
          </a:xfrm>
        </p:spPr>
        <p:txBody>
          <a:bodyPr/>
          <a:lstStyle/>
          <a:p>
            <a:r>
              <a:rPr lang="en-US" smtClean="0"/>
              <a:t>Copyright © 2016 by Pearson Education, Inc.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00026" y="0"/>
            <a:ext cx="8143974" cy="6858000"/>
          </a:xfrm>
          <a:prstGeom prst="rect">
            <a:avLst/>
          </a:prstGeom>
          <a:blipFill rotWithShape="1">
            <a:blip r:embed="rId3"/>
            <a:tile tx="0" ty="0" sx="100000" sy="100000" flip="none" algn="tl"/>
          </a:blip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81200" y="427038"/>
            <a:ext cx="6960979" cy="868362"/>
          </a:xfrm>
        </p:spPr>
        <p:txBody>
          <a:bodyPr>
            <a:normAutofit/>
          </a:bodyPr>
          <a:lstStyle/>
          <a:p>
            <a:r>
              <a:rPr lang="en-US" sz="40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t>Choosing an Appropriate Style</a:t>
            </a:r>
            <a:endParaRPr lang="en-US" sz="4000" b="1" dirty="0">
              <a:ln>
                <a:solidFill>
                  <a:srgbClr val="3D8BB1"/>
                </a:solidFill>
              </a:ln>
              <a:solidFill>
                <a:srgbClr val="3D8BB1"/>
              </a:solidFill>
              <a:effectLst>
                <a:outerShdw blurRad="76200" dist="50800" dir="2700000">
                  <a:schemeClr val="tx1">
                    <a:alpha val="65000"/>
                  </a:schemeClr>
                </a:outerShdw>
              </a:effectLst>
              <a:latin typeface="Corbel"/>
              <a:cs typeface="Corbel"/>
            </a:endParaRPr>
          </a:p>
        </p:txBody>
      </p:sp>
      <p:sp>
        <p:nvSpPr>
          <p:cNvPr id="9" name="Content Placeholder 8"/>
          <p:cNvSpPr>
            <a:spLocks noGrp="1"/>
          </p:cNvSpPr>
          <p:nvPr>
            <p:ph idx="1"/>
          </p:nvPr>
        </p:nvSpPr>
        <p:spPr>
          <a:xfrm>
            <a:off x="1371600" y="1692275"/>
            <a:ext cx="7772399" cy="4708525"/>
          </a:xfrm>
        </p:spPr>
        <p:txBody>
          <a:bodyPr>
            <a:normAutofit/>
          </a:bodyPr>
          <a:lstStyle/>
          <a:p>
            <a:pPr marL="57150" lvl="1" indent="-57150">
              <a:buNone/>
            </a:pPr>
            <a:r>
              <a:rPr lang="en-US" dirty="0" smtClean="0"/>
              <a:t> </a:t>
            </a:r>
            <a:r>
              <a:rPr lang="en-US" b="1" dirty="0" smtClean="0"/>
              <a:t>Evoking an Appropriate Tone</a:t>
            </a:r>
          </a:p>
          <a:p>
            <a:pPr marL="57150" lvl="1" indent="-57150">
              <a:buNone/>
            </a:pPr>
            <a:r>
              <a:rPr lang="en-US" dirty="0" smtClean="0"/>
              <a:t>	Tone refers to the attitude taken toward the</a:t>
            </a:r>
          </a:p>
          <a:p>
            <a:pPr marL="57150" lvl="1" indent="-57150">
              <a:buNone/>
            </a:pPr>
            <a:r>
              <a:rPr lang="en-US" dirty="0" smtClean="0"/>
              <a:t>	subject matter. A certain “tone of voice” </a:t>
            </a:r>
          </a:p>
          <a:p>
            <a:pPr marL="57150" lvl="1" indent="-57150">
              <a:buNone/>
            </a:pPr>
            <a:r>
              <a:rPr lang="en-US" dirty="0" smtClean="0"/>
              <a:t>	arises from the word choices made by writers</a:t>
            </a:r>
          </a:p>
          <a:p>
            <a:pPr marL="365760" lvl="1" indent="-274320">
              <a:buNone/>
            </a:pPr>
            <a:r>
              <a:rPr lang="en-US" dirty="0" smtClean="0"/>
              <a:t>• Think of a key word that describes the tone you wish to convey, perhaps from your concept map. Create another concept map using that key word as the center concept. Write in all the words that you associate with this tone.</a:t>
            </a:r>
          </a:p>
          <a:p>
            <a:pPr marL="57150" lvl="1" indent="-57150">
              <a:buNone/>
            </a:pPr>
            <a:endParaRPr lang="en-US" dirty="0" smtClean="0"/>
          </a:p>
        </p:txBody>
      </p:sp>
      <p:sp>
        <p:nvSpPr>
          <p:cNvPr id="4" name="Bevel 3"/>
          <p:cNvSpPr/>
          <p:nvPr/>
        </p:nvSpPr>
        <p:spPr>
          <a:xfrm>
            <a:off x="0" y="0"/>
            <a:ext cx="1000027" cy="6858000"/>
          </a:xfrm>
          <a:prstGeom prst="bevel">
            <a:avLst/>
          </a:prstGeom>
          <a:solidFill>
            <a:srgbClr val="604A7B"/>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rot="16200000">
            <a:off x="-392100" y="942159"/>
            <a:ext cx="2044238" cy="461665"/>
          </a:xfrm>
          <a:prstGeom prst="rect">
            <a:avLst/>
          </a:prstGeom>
          <a:noFill/>
        </p:spPr>
        <p:txBody>
          <a:bodyPr wrap="square" rtlCol="0">
            <a:spAutoFit/>
          </a:bodyPr>
          <a:lstStyle/>
          <a:p>
            <a:pPr algn="r"/>
            <a:r>
              <a:rPr lang="en-US" sz="2400" b="1" dirty="0" smtClean="0">
                <a:solidFill>
                  <a:schemeClr val="bg1"/>
                </a:solidFill>
                <a:latin typeface="Corbel"/>
                <a:cs typeface="Corbel"/>
              </a:rPr>
              <a:t>CHAPTER</a:t>
            </a:r>
            <a:endParaRPr lang="en-US" sz="2400" b="1" dirty="0">
              <a:solidFill>
                <a:schemeClr val="bg1"/>
              </a:solidFill>
              <a:latin typeface="Corbel"/>
              <a:cs typeface="Corbel"/>
            </a:endParaRPr>
          </a:p>
        </p:txBody>
      </p:sp>
      <p:sp>
        <p:nvSpPr>
          <p:cNvPr id="6" name="TextBox 5"/>
          <p:cNvSpPr txBox="1"/>
          <p:nvPr/>
        </p:nvSpPr>
        <p:spPr>
          <a:xfrm>
            <a:off x="1000026" y="48934"/>
            <a:ext cx="1098393" cy="1569660"/>
          </a:xfrm>
          <a:prstGeom prst="rect">
            <a:avLst/>
          </a:prstGeom>
          <a:noFill/>
        </p:spPr>
        <p:txBody>
          <a:bodyPr wrap="square" rtlCol="0">
            <a:spAutoFit/>
          </a:bodyPr>
          <a:lstStyle/>
          <a:p>
            <a:r>
              <a:rPr lang="en-US" sz="9600" b="1" dirty="0" smtClean="0">
                <a:solidFill>
                  <a:srgbClr val="604A7B"/>
                </a:solidFill>
                <a:latin typeface="Lucida Bright"/>
                <a:cs typeface="Lucida Bright"/>
              </a:rPr>
              <a:t>5</a:t>
            </a:r>
            <a:endParaRPr lang="en-US" sz="9600" b="1" dirty="0">
              <a:solidFill>
                <a:srgbClr val="604A7B"/>
              </a:solidFill>
              <a:latin typeface="Lucida Bright"/>
              <a:cs typeface="Lucida Bright"/>
            </a:endParaRPr>
          </a:p>
        </p:txBody>
      </p:sp>
      <p:sp>
        <p:nvSpPr>
          <p:cNvPr id="8" name="TextBox 7"/>
          <p:cNvSpPr txBox="1"/>
          <p:nvPr/>
        </p:nvSpPr>
        <p:spPr>
          <a:xfrm>
            <a:off x="1000026" y="6423167"/>
            <a:ext cx="8143973" cy="276999"/>
          </a:xfrm>
          <a:prstGeom prst="rect">
            <a:avLst/>
          </a:prstGeom>
          <a:noFill/>
        </p:spPr>
        <p:txBody>
          <a:bodyPr wrap="square" rtlCol="0">
            <a:spAutoFit/>
          </a:bodyPr>
          <a:lstStyle/>
          <a:p>
            <a:pPr algn="ctr"/>
            <a:endParaRPr lang="en-US" sz="1200" dirty="0"/>
          </a:p>
        </p:txBody>
      </p:sp>
      <p:sp>
        <p:nvSpPr>
          <p:cNvPr id="3" name="Footer Placeholder 2"/>
          <p:cNvSpPr>
            <a:spLocks noGrp="1"/>
          </p:cNvSpPr>
          <p:nvPr>
            <p:ph type="ftr" sz="quarter" idx="11"/>
          </p:nvPr>
        </p:nvSpPr>
        <p:spPr>
          <a:xfrm>
            <a:off x="1000027" y="6356350"/>
            <a:ext cx="8143972" cy="365125"/>
          </a:xfrm>
        </p:spPr>
        <p:txBody>
          <a:bodyPr/>
          <a:lstStyle/>
          <a:p>
            <a:r>
              <a:rPr lang="en-US" smtClean="0"/>
              <a:t>Copyright © 2016 by Pearson Education, Inc.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00026" y="0"/>
            <a:ext cx="8143974" cy="6858000"/>
          </a:xfrm>
          <a:prstGeom prst="rect">
            <a:avLst/>
          </a:prstGeom>
          <a:blipFill rotWithShape="1">
            <a:blip r:embed="rId3"/>
            <a:tile tx="0" ty="0" sx="100000" sy="100000" flip="none" algn="tl"/>
          </a:blip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54421" y="274638"/>
            <a:ext cx="6960979" cy="1143000"/>
          </a:xfrm>
        </p:spPr>
        <p:txBody>
          <a:bodyPr>
            <a:normAutofit/>
          </a:bodyPr>
          <a:lstStyle/>
          <a:p>
            <a:r>
              <a:rPr lang="en-US" sz="40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t>Choosing an Appropriate Style</a:t>
            </a:r>
            <a:endParaRPr lang="en-US" sz="4000" b="1" dirty="0">
              <a:ln>
                <a:solidFill>
                  <a:srgbClr val="3D8BB1"/>
                </a:solidFill>
              </a:ln>
              <a:solidFill>
                <a:srgbClr val="3D8BB1"/>
              </a:solidFill>
              <a:effectLst>
                <a:outerShdw blurRad="76200" dist="50800" dir="2700000">
                  <a:schemeClr val="tx1">
                    <a:alpha val="65000"/>
                  </a:schemeClr>
                </a:outerShdw>
              </a:effectLst>
              <a:latin typeface="Corbel"/>
              <a:cs typeface="Corbel"/>
            </a:endParaRPr>
          </a:p>
        </p:txBody>
      </p:sp>
      <p:sp>
        <p:nvSpPr>
          <p:cNvPr id="9" name="Content Placeholder 8"/>
          <p:cNvSpPr>
            <a:spLocks noGrp="1"/>
          </p:cNvSpPr>
          <p:nvPr>
            <p:ph idx="1"/>
          </p:nvPr>
        </p:nvSpPr>
        <p:spPr>
          <a:xfrm>
            <a:off x="1371600" y="1692275"/>
            <a:ext cx="7772399" cy="4708525"/>
          </a:xfrm>
        </p:spPr>
        <p:txBody>
          <a:bodyPr>
            <a:normAutofit lnSpcReduction="10000"/>
          </a:bodyPr>
          <a:lstStyle/>
          <a:p>
            <a:pPr marL="57150" lvl="1" indent="-57150">
              <a:buNone/>
            </a:pPr>
            <a:r>
              <a:rPr lang="en-US" sz="3200" dirty="0" smtClean="0"/>
              <a:t>Using dialogue</a:t>
            </a:r>
          </a:p>
          <a:p>
            <a:pPr marL="57150" lvl="1" indent="-57150">
              <a:buNone/>
            </a:pPr>
            <a:r>
              <a:rPr lang="en-US" dirty="0" smtClean="0"/>
              <a:t>• </a:t>
            </a:r>
            <a:r>
              <a:rPr lang="en-US" dirty="0"/>
              <a:t>Use dialogue to move the story forward.</a:t>
            </a:r>
            <a:endParaRPr lang="en-US" dirty="0" smtClean="0"/>
          </a:p>
          <a:p>
            <a:pPr marL="57150" lvl="1" indent="-57150">
              <a:buNone/>
            </a:pPr>
            <a:r>
              <a:rPr lang="en-US" dirty="0" smtClean="0"/>
              <a:t>• </a:t>
            </a:r>
            <a:r>
              <a:rPr lang="en-US" dirty="0"/>
              <a:t>Trim the extra words</a:t>
            </a:r>
            <a:r>
              <a:rPr lang="en-US" dirty="0" smtClean="0"/>
              <a:t>.</a:t>
            </a:r>
          </a:p>
          <a:p>
            <a:pPr marL="57150" lvl="1" indent="-57150">
              <a:buNone/>
            </a:pPr>
            <a:r>
              <a:rPr lang="en-US" dirty="0" smtClean="0"/>
              <a:t>• Write the way your characters actually speak.</a:t>
            </a:r>
          </a:p>
          <a:p>
            <a:pPr marL="57150" lvl="1" indent="-57150">
              <a:buNone/>
            </a:pPr>
            <a:r>
              <a:rPr lang="en-US" dirty="0" smtClean="0"/>
              <a:t>• Identify who is talking. </a:t>
            </a:r>
          </a:p>
          <a:p>
            <a:pPr marL="57150" lvl="1" indent="-57150">
              <a:buNone/>
            </a:pPr>
            <a:r>
              <a:rPr lang="en-US" dirty="0" smtClean="0"/>
              <a:t>• Create unique voices for characters. Each is </a:t>
            </a:r>
            <a:br>
              <a:rPr lang="en-US" dirty="0" smtClean="0"/>
            </a:br>
            <a:r>
              <a:rPr lang="en-US" dirty="0" smtClean="0"/>
              <a:t>   different, so vary tone, cadence, dialects of style</a:t>
            </a:r>
            <a:br>
              <a:rPr lang="en-US" dirty="0" smtClean="0"/>
            </a:br>
            <a:r>
              <a:rPr lang="en-US" dirty="0" smtClean="0"/>
              <a:t>   to distinguish one character from another.</a:t>
            </a:r>
          </a:p>
          <a:p>
            <a:pPr marL="57150" lvl="1" indent="-57150">
              <a:buNone/>
            </a:pPr>
            <a:endParaRPr lang="en-US" dirty="0" smtClean="0"/>
          </a:p>
        </p:txBody>
      </p:sp>
      <p:sp>
        <p:nvSpPr>
          <p:cNvPr id="4" name="Bevel 3"/>
          <p:cNvSpPr/>
          <p:nvPr/>
        </p:nvSpPr>
        <p:spPr>
          <a:xfrm>
            <a:off x="0" y="0"/>
            <a:ext cx="1000027" cy="6858000"/>
          </a:xfrm>
          <a:prstGeom prst="bevel">
            <a:avLst/>
          </a:prstGeom>
          <a:solidFill>
            <a:srgbClr val="604A7B"/>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rot="16200000">
            <a:off x="-392100" y="942159"/>
            <a:ext cx="2044238" cy="461665"/>
          </a:xfrm>
          <a:prstGeom prst="rect">
            <a:avLst/>
          </a:prstGeom>
          <a:noFill/>
        </p:spPr>
        <p:txBody>
          <a:bodyPr wrap="square" rtlCol="0">
            <a:spAutoFit/>
          </a:bodyPr>
          <a:lstStyle/>
          <a:p>
            <a:pPr algn="r"/>
            <a:r>
              <a:rPr lang="en-US" sz="2400" b="1" dirty="0" smtClean="0">
                <a:solidFill>
                  <a:schemeClr val="bg1"/>
                </a:solidFill>
                <a:latin typeface="Corbel"/>
                <a:cs typeface="Corbel"/>
              </a:rPr>
              <a:t>CHAPTER</a:t>
            </a:r>
            <a:endParaRPr lang="en-US" sz="2400" b="1" dirty="0">
              <a:solidFill>
                <a:schemeClr val="bg1"/>
              </a:solidFill>
              <a:latin typeface="Corbel"/>
              <a:cs typeface="Corbel"/>
            </a:endParaRPr>
          </a:p>
        </p:txBody>
      </p:sp>
      <p:sp>
        <p:nvSpPr>
          <p:cNvPr id="6" name="TextBox 5"/>
          <p:cNvSpPr txBox="1"/>
          <p:nvPr/>
        </p:nvSpPr>
        <p:spPr>
          <a:xfrm>
            <a:off x="1000026" y="48934"/>
            <a:ext cx="1098393" cy="1569660"/>
          </a:xfrm>
          <a:prstGeom prst="rect">
            <a:avLst/>
          </a:prstGeom>
          <a:noFill/>
        </p:spPr>
        <p:txBody>
          <a:bodyPr wrap="square" rtlCol="0">
            <a:spAutoFit/>
          </a:bodyPr>
          <a:lstStyle/>
          <a:p>
            <a:r>
              <a:rPr lang="en-US" sz="9600" b="1" dirty="0" smtClean="0">
                <a:solidFill>
                  <a:srgbClr val="604A7B"/>
                </a:solidFill>
                <a:latin typeface="Lucida Bright"/>
                <a:cs typeface="Lucida Bright"/>
              </a:rPr>
              <a:t>5</a:t>
            </a:r>
            <a:endParaRPr lang="en-US" sz="9600" b="1" dirty="0">
              <a:solidFill>
                <a:srgbClr val="604A7B"/>
              </a:solidFill>
              <a:latin typeface="Lucida Bright"/>
              <a:cs typeface="Lucida Bright"/>
            </a:endParaRPr>
          </a:p>
        </p:txBody>
      </p:sp>
      <p:sp>
        <p:nvSpPr>
          <p:cNvPr id="8" name="TextBox 7"/>
          <p:cNvSpPr txBox="1"/>
          <p:nvPr/>
        </p:nvSpPr>
        <p:spPr>
          <a:xfrm>
            <a:off x="1000026" y="6423167"/>
            <a:ext cx="8143973" cy="276999"/>
          </a:xfrm>
          <a:prstGeom prst="rect">
            <a:avLst/>
          </a:prstGeom>
          <a:noFill/>
        </p:spPr>
        <p:txBody>
          <a:bodyPr wrap="square" rtlCol="0">
            <a:spAutoFit/>
          </a:bodyPr>
          <a:lstStyle/>
          <a:p>
            <a:pPr algn="ctr"/>
            <a:endParaRPr lang="en-US" sz="1200" dirty="0"/>
          </a:p>
        </p:txBody>
      </p:sp>
      <p:sp>
        <p:nvSpPr>
          <p:cNvPr id="3" name="Footer Placeholder 2"/>
          <p:cNvSpPr>
            <a:spLocks noGrp="1"/>
          </p:cNvSpPr>
          <p:nvPr>
            <p:ph type="ftr" sz="quarter" idx="11"/>
          </p:nvPr>
        </p:nvSpPr>
        <p:spPr>
          <a:xfrm>
            <a:off x="1000027" y="6356350"/>
            <a:ext cx="8143973" cy="365125"/>
          </a:xfrm>
        </p:spPr>
        <p:txBody>
          <a:bodyPr/>
          <a:lstStyle/>
          <a:p>
            <a:r>
              <a:rPr lang="en-US" smtClean="0"/>
              <a:t>Copyright © 2016 by Pearson Education, Inc.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00026" y="0"/>
            <a:ext cx="8143974" cy="6858000"/>
          </a:xfrm>
          <a:prstGeom prst="rect">
            <a:avLst/>
          </a:prstGeom>
          <a:blipFill rotWithShape="1">
            <a:blip r:embed="rId3"/>
            <a:tile tx="0" ty="0" sx="100000" sy="100000" flip="none" algn="tl"/>
          </a:blip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25820" y="274638"/>
            <a:ext cx="6960979" cy="792162"/>
          </a:xfrm>
        </p:spPr>
        <p:txBody>
          <a:bodyPr>
            <a:normAutofit/>
          </a:bodyPr>
          <a:lstStyle/>
          <a:p>
            <a:r>
              <a:rPr lang="en-US" sz="40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t>Designing Your Memoir</a:t>
            </a:r>
            <a:endParaRPr lang="en-US" sz="4000" b="1" dirty="0">
              <a:ln>
                <a:solidFill>
                  <a:srgbClr val="3D8BB1"/>
                </a:solidFill>
              </a:ln>
              <a:solidFill>
                <a:srgbClr val="3D8BB1"/>
              </a:solidFill>
              <a:effectLst>
                <a:outerShdw blurRad="76200" dist="50800" dir="2700000">
                  <a:schemeClr val="tx1">
                    <a:alpha val="65000"/>
                  </a:schemeClr>
                </a:outerShdw>
              </a:effectLst>
              <a:latin typeface="Corbel"/>
              <a:cs typeface="Corbel"/>
            </a:endParaRPr>
          </a:p>
        </p:txBody>
      </p:sp>
      <p:sp>
        <p:nvSpPr>
          <p:cNvPr id="9" name="Content Placeholder 8"/>
          <p:cNvSpPr>
            <a:spLocks noGrp="1"/>
          </p:cNvSpPr>
          <p:nvPr>
            <p:ph idx="1"/>
          </p:nvPr>
        </p:nvSpPr>
        <p:spPr>
          <a:xfrm>
            <a:off x="1600200" y="1219200"/>
            <a:ext cx="7543799" cy="5137150"/>
          </a:xfrm>
        </p:spPr>
        <p:txBody>
          <a:bodyPr>
            <a:normAutofit fontScale="92500"/>
          </a:bodyPr>
          <a:lstStyle/>
          <a:p>
            <a:pPr marL="57150" lvl="1" indent="-57150" algn="ctr">
              <a:buNone/>
            </a:pPr>
            <a:r>
              <a:rPr lang="en-US" sz="3294" dirty="0" smtClean="0"/>
              <a:t>Memoirs and other genres can easily </a:t>
            </a:r>
            <a:br>
              <a:rPr lang="en-US" sz="3294" dirty="0" smtClean="0"/>
            </a:br>
            <a:r>
              <a:rPr lang="en-US" sz="3294" dirty="0" smtClean="0"/>
              <a:t>use visual design to enhance your words</a:t>
            </a:r>
            <a:br>
              <a:rPr lang="en-US" sz="3294" dirty="0" smtClean="0"/>
            </a:br>
            <a:r>
              <a:rPr lang="en-US" sz="3294" dirty="0" smtClean="0"/>
              <a:t>with images or sound.</a:t>
            </a:r>
          </a:p>
          <a:p>
            <a:pPr marL="57150" lvl="1" indent="-57150">
              <a:buNone/>
            </a:pPr>
            <a:r>
              <a:rPr lang="en-US" sz="3200" dirty="0" smtClean="0"/>
              <a:t>• </a:t>
            </a:r>
            <a:r>
              <a:rPr lang="en-US" sz="3200" b="1" dirty="0" smtClean="0"/>
              <a:t>Choose the medium</a:t>
            </a:r>
            <a:r>
              <a:rPr lang="en-US" sz="3200" dirty="0" smtClean="0"/>
              <a:t>. Weigh pros and cons </a:t>
            </a:r>
            <a:br>
              <a:rPr lang="en-US" sz="3200" dirty="0" smtClean="0"/>
            </a:br>
            <a:r>
              <a:rPr lang="en-US" sz="3200" dirty="0" smtClean="0"/>
              <a:t>   of a written document vs. an audio or video</a:t>
            </a:r>
            <a:br>
              <a:rPr lang="en-US" sz="3200" dirty="0" smtClean="0"/>
            </a:br>
            <a:r>
              <a:rPr lang="en-US" sz="3200" dirty="0" smtClean="0"/>
              <a:t>   file of you reading and perhaps enacting </a:t>
            </a:r>
            <a:br>
              <a:rPr lang="en-US" sz="3200" dirty="0" smtClean="0"/>
            </a:br>
            <a:r>
              <a:rPr lang="en-US" sz="3200" dirty="0" smtClean="0"/>
              <a:t>   your memoir.</a:t>
            </a:r>
          </a:p>
          <a:p>
            <a:pPr marL="57150" lvl="1" indent="-57150">
              <a:buNone/>
            </a:pPr>
            <a:r>
              <a:rPr lang="en-US" sz="3200" dirty="0" smtClean="0"/>
              <a:t>• </a:t>
            </a:r>
            <a:r>
              <a:rPr lang="en-US" sz="3200" b="1" dirty="0" smtClean="0"/>
              <a:t>Add visuals</a:t>
            </a:r>
            <a:r>
              <a:rPr lang="en-US" sz="3200" dirty="0" smtClean="0"/>
              <a:t>, especially photos.</a:t>
            </a:r>
          </a:p>
          <a:p>
            <a:pPr marL="57150" lvl="1" indent="-57150">
              <a:buNone/>
            </a:pPr>
            <a:r>
              <a:rPr lang="en-US" sz="3200" dirty="0" smtClean="0"/>
              <a:t>• </a:t>
            </a:r>
            <a:r>
              <a:rPr lang="en-US" sz="3200" b="1" dirty="0" smtClean="0"/>
              <a:t>Find a place to publish</a:t>
            </a:r>
            <a:r>
              <a:rPr lang="en-US" sz="3200" dirty="0" smtClean="0"/>
              <a:t>. Consider websites, </a:t>
            </a:r>
            <a:br>
              <a:rPr lang="en-US" sz="3200" dirty="0" smtClean="0"/>
            </a:br>
            <a:r>
              <a:rPr lang="en-US" sz="3200" dirty="0" smtClean="0"/>
              <a:t>   blogs, and your own Facebook page.</a:t>
            </a:r>
          </a:p>
        </p:txBody>
      </p:sp>
      <p:sp>
        <p:nvSpPr>
          <p:cNvPr id="4" name="Bevel 3"/>
          <p:cNvSpPr/>
          <p:nvPr/>
        </p:nvSpPr>
        <p:spPr>
          <a:xfrm>
            <a:off x="0" y="0"/>
            <a:ext cx="1000027" cy="6858000"/>
          </a:xfrm>
          <a:prstGeom prst="bevel">
            <a:avLst/>
          </a:prstGeom>
          <a:solidFill>
            <a:srgbClr val="604A7B"/>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rot="16200000">
            <a:off x="-392100" y="942159"/>
            <a:ext cx="2044238" cy="461665"/>
          </a:xfrm>
          <a:prstGeom prst="rect">
            <a:avLst/>
          </a:prstGeom>
          <a:noFill/>
        </p:spPr>
        <p:txBody>
          <a:bodyPr wrap="square" rtlCol="0">
            <a:spAutoFit/>
          </a:bodyPr>
          <a:lstStyle/>
          <a:p>
            <a:pPr algn="r"/>
            <a:r>
              <a:rPr lang="en-US" sz="2400" b="1" dirty="0" smtClean="0">
                <a:solidFill>
                  <a:schemeClr val="bg1"/>
                </a:solidFill>
                <a:latin typeface="Corbel"/>
                <a:cs typeface="Corbel"/>
              </a:rPr>
              <a:t>CHAPTER</a:t>
            </a:r>
            <a:endParaRPr lang="en-US" sz="2400" b="1" dirty="0">
              <a:solidFill>
                <a:schemeClr val="bg1"/>
              </a:solidFill>
              <a:latin typeface="Corbel"/>
              <a:cs typeface="Corbel"/>
            </a:endParaRPr>
          </a:p>
        </p:txBody>
      </p:sp>
      <p:sp>
        <p:nvSpPr>
          <p:cNvPr id="6" name="TextBox 5"/>
          <p:cNvSpPr txBox="1"/>
          <p:nvPr/>
        </p:nvSpPr>
        <p:spPr>
          <a:xfrm>
            <a:off x="1000026" y="48934"/>
            <a:ext cx="1098393" cy="1569660"/>
          </a:xfrm>
          <a:prstGeom prst="rect">
            <a:avLst/>
          </a:prstGeom>
          <a:noFill/>
        </p:spPr>
        <p:txBody>
          <a:bodyPr wrap="square" rtlCol="0">
            <a:spAutoFit/>
          </a:bodyPr>
          <a:lstStyle/>
          <a:p>
            <a:r>
              <a:rPr lang="en-US" sz="9600" b="1" dirty="0" smtClean="0">
                <a:solidFill>
                  <a:srgbClr val="604A7B"/>
                </a:solidFill>
                <a:latin typeface="Lucida Bright"/>
                <a:cs typeface="Lucida Bright"/>
              </a:rPr>
              <a:t>5</a:t>
            </a:r>
            <a:endParaRPr lang="en-US" sz="9600" b="1" dirty="0">
              <a:solidFill>
                <a:srgbClr val="604A7B"/>
              </a:solidFill>
              <a:latin typeface="Lucida Bright"/>
              <a:cs typeface="Lucida Bright"/>
            </a:endParaRPr>
          </a:p>
        </p:txBody>
      </p:sp>
      <p:sp>
        <p:nvSpPr>
          <p:cNvPr id="8" name="TextBox 7"/>
          <p:cNvSpPr txBox="1"/>
          <p:nvPr/>
        </p:nvSpPr>
        <p:spPr>
          <a:xfrm>
            <a:off x="1000026" y="6423167"/>
            <a:ext cx="8143973" cy="276999"/>
          </a:xfrm>
          <a:prstGeom prst="rect">
            <a:avLst/>
          </a:prstGeom>
          <a:noFill/>
        </p:spPr>
        <p:txBody>
          <a:bodyPr wrap="square" rtlCol="0">
            <a:spAutoFit/>
          </a:bodyPr>
          <a:lstStyle/>
          <a:p>
            <a:pPr algn="ctr"/>
            <a:endParaRPr lang="en-US" sz="1200" dirty="0"/>
          </a:p>
        </p:txBody>
      </p:sp>
      <p:sp>
        <p:nvSpPr>
          <p:cNvPr id="3" name="Footer Placeholder 2"/>
          <p:cNvSpPr>
            <a:spLocks noGrp="1"/>
          </p:cNvSpPr>
          <p:nvPr>
            <p:ph type="ftr" sz="quarter" idx="11"/>
          </p:nvPr>
        </p:nvSpPr>
        <p:spPr>
          <a:xfrm>
            <a:off x="1000027" y="6356350"/>
            <a:ext cx="8143972" cy="365125"/>
          </a:xfrm>
        </p:spPr>
        <p:txBody>
          <a:bodyPr/>
          <a:lstStyle/>
          <a:p>
            <a:r>
              <a:rPr lang="en-US" smtClean="0"/>
              <a:t>Copyright © 2016 by Pearson Education, Inc.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00026" y="0"/>
            <a:ext cx="8143974" cy="6858000"/>
          </a:xfrm>
          <a:prstGeom prst="rect">
            <a:avLst/>
          </a:prstGeom>
          <a:blipFill rotWithShape="1">
            <a:blip r:embed="rId3"/>
            <a:tile tx="0" ty="0" sx="100000" sy="100000" flip="none" algn="tl"/>
          </a:blip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25820" y="274638"/>
            <a:ext cx="6960979" cy="1143000"/>
          </a:xfrm>
        </p:spPr>
        <p:txBody>
          <a:bodyPr>
            <a:normAutofit fontScale="90000"/>
          </a:bodyPr>
          <a:lstStyle/>
          <a:p>
            <a:r>
              <a:rPr lang="en-US" sz="4000" b="1" dirty="0" err="1" smtClean="0">
                <a:ln>
                  <a:solidFill>
                    <a:srgbClr val="3D8BB1"/>
                  </a:solidFill>
                </a:ln>
                <a:solidFill>
                  <a:srgbClr val="3D8BB1"/>
                </a:solidFill>
                <a:effectLst>
                  <a:outerShdw blurRad="76200" dist="50800" dir="2700000">
                    <a:schemeClr val="tx1">
                      <a:alpha val="65000"/>
                    </a:schemeClr>
                  </a:outerShdw>
                </a:effectLst>
                <a:latin typeface="Corbel"/>
                <a:cs typeface="Corbel"/>
              </a:rPr>
              <a:t>Microgenre</a:t>
            </a:r>
            <a:r>
              <a:rPr lang="en-US" sz="40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t>: </a:t>
            </a:r>
            <a:br>
              <a:rPr lang="en-US" sz="40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br>
            <a:r>
              <a:rPr lang="en-US" sz="40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t>The Literacy Narrative</a:t>
            </a:r>
            <a:endParaRPr lang="en-US" sz="4000" b="1" dirty="0">
              <a:ln>
                <a:solidFill>
                  <a:srgbClr val="3D8BB1"/>
                </a:solidFill>
              </a:ln>
              <a:solidFill>
                <a:srgbClr val="3D8BB1"/>
              </a:solidFill>
              <a:effectLst>
                <a:outerShdw blurRad="76200" dist="50800" dir="2700000">
                  <a:schemeClr val="tx1">
                    <a:alpha val="65000"/>
                  </a:schemeClr>
                </a:outerShdw>
              </a:effectLst>
              <a:latin typeface="Corbel"/>
              <a:cs typeface="Corbel"/>
            </a:endParaRPr>
          </a:p>
        </p:txBody>
      </p:sp>
      <p:sp>
        <p:nvSpPr>
          <p:cNvPr id="9" name="Content Placeholder 8"/>
          <p:cNvSpPr>
            <a:spLocks noGrp="1"/>
          </p:cNvSpPr>
          <p:nvPr>
            <p:ph idx="1"/>
          </p:nvPr>
        </p:nvSpPr>
        <p:spPr>
          <a:xfrm>
            <a:off x="1524000" y="1692275"/>
            <a:ext cx="7619999" cy="4708525"/>
          </a:xfrm>
        </p:spPr>
        <p:txBody>
          <a:bodyPr>
            <a:normAutofit/>
          </a:bodyPr>
          <a:lstStyle/>
          <a:p>
            <a:pPr marL="742950" indent="-742950">
              <a:buNone/>
            </a:pPr>
            <a:r>
              <a:rPr lang="en-US" sz="3600" b="1" dirty="0" smtClean="0"/>
              <a:t>	The literacy narrative is a particular type of memoir that recounts the writer’s experience in learning to read and write. Usually, there are significant obstacles to overcome in achieving this important goal.</a:t>
            </a:r>
          </a:p>
          <a:p>
            <a:pPr marL="914400" lvl="1" indent="-514350">
              <a:buNone/>
            </a:pPr>
            <a:endParaRPr lang="en-US" dirty="0"/>
          </a:p>
        </p:txBody>
      </p:sp>
      <p:sp>
        <p:nvSpPr>
          <p:cNvPr id="4" name="Bevel 3"/>
          <p:cNvSpPr/>
          <p:nvPr/>
        </p:nvSpPr>
        <p:spPr>
          <a:xfrm>
            <a:off x="0" y="0"/>
            <a:ext cx="1000027" cy="6858000"/>
          </a:xfrm>
          <a:prstGeom prst="bevel">
            <a:avLst/>
          </a:prstGeom>
          <a:solidFill>
            <a:srgbClr val="604A7B"/>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rot="16200000">
            <a:off x="-392100" y="942159"/>
            <a:ext cx="2044238" cy="461665"/>
          </a:xfrm>
          <a:prstGeom prst="rect">
            <a:avLst/>
          </a:prstGeom>
          <a:noFill/>
        </p:spPr>
        <p:txBody>
          <a:bodyPr wrap="square" rtlCol="0">
            <a:spAutoFit/>
          </a:bodyPr>
          <a:lstStyle/>
          <a:p>
            <a:pPr algn="r"/>
            <a:r>
              <a:rPr lang="en-US" sz="2400" b="1" dirty="0" smtClean="0">
                <a:solidFill>
                  <a:schemeClr val="bg1"/>
                </a:solidFill>
                <a:latin typeface="Corbel"/>
                <a:cs typeface="Corbel"/>
              </a:rPr>
              <a:t>CHAPTER</a:t>
            </a:r>
            <a:endParaRPr lang="en-US" sz="2400" b="1" dirty="0">
              <a:solidFill>
                <a:schemeClr val="bg1"/>
              </a:solidFill>
              <a:latin typeface="Corbel"/>
              <a:cs typeface="Corbel"/>
            </a:endParaRPr>
          </a:p>
        </p:txBody>
      </p:sp>
      <p:sp>
        <p:nvSpPr>
          <p:cNvPr id="6" name="TextBox 5"/>
          <p:cNvSpPr txBox="1"/>
          <p:nvPr/>
        </p:nvSpPr>
        <p:spPr>
          <a:xfrm>
            <a:off x="1000026" y="48934"/>
            <a:ext cx="1098393" cy="1569660"/>
          </a:xfrm>
          <a:prstGeom prst="rect">
            <a:avLst/>
          </a:prstGeom>
          <a:noFill/>
        </p:spPr>
        <p:txBody>
          <a:bodyPr wrap="square" rtlCol="0">
            <a:spAutoFit/>
          </a:bodyPr>
          <a:lstStyle/>
          <a:p>
            <a:r>
              <a:rPr lang="en-US" sz="9600" b="1" dirty="0" smtClean="0">
                <a:solidFill>
                  <a:srgbClr val="604A7B"/>
                </a:solidFill>
                <a:latin typeface="Lucida Bright"/>
                <a:cs typeface="Lucida Bright"/>
              </a:rPr>
              <a:t>5</a:t>
            </a:r>
            <a:endParaRPr lang="en-US" sz="9600" b="1" dirty="0">
              <a:solidFill>
                <a:srgbClr val="604A7B"/>
              </a:solidFill>
              <a:latin typeface="Lucida Bright"/>
              <a:cs typeface="Lucida Bright"/>
            </a:endParaRPr>
          </a:p>
        </p:txBody>
      </p:sp>
      <p:sp>
        <p:nvSpPr>
          <p:cNvPr id="8" name="TextBox 7"/>
          <p:cNvSpPr txBox="1"/>
          <p:nvPr/>
        </p:nvSpPr>
        <p:spPr>
          <a:xfrm>
            <a:off x="1000026" y="6423167"/>
            <a:ext cx="8143973" cy="276999"/>
          </a:xfrm>
          <a:prstGeom prst="rect">
            <a:avLst/>
          </a:prstGeom>
          <a:noFill/>
        </p:spPr>
        <p:txBody>
          <a:bodyPr wrap="square" rtlCol="0">
            <a:spAutoFit/>
          </a:bodyPr>
          <a:lstStyle/>
          <a:p>
            <a:pPr algn="ctr"/>
            <a:endParaRPr lang="en-US" sz="1200" dirty="0"/>
          </a:p>
        </p:txBody>
      </p:sp>
      <p:sp>
        <p:nvSpPr>
          <p:cNvPr id="3" name="Footer Placeholder 2"/>
          <p:cNvSpPr>
            <a:spLocks noGrp="1"/>
          </p:cNvSpPr>
          <p:nvPr>
            <p:ph type="ftr" sz="quarter" idx="11"/>
          </p:nvPr>
        </p:nvSpPr>
        <p:spPr>
          <a:xfrm>
            <a:off x="1000027" y="6356350"/>
            <a:ext cx="8143972" cy="365125"/>
          </a:xfrm>
        </p:spPr>
        <p:txBody>
          <a:bodyPr/>
          <a:lstStyle/>
          <a:p>
            <a:r>
              <a:rPr lang="en-US" smtClean="0"/>
              <a:t>Copyright © 2016 by Pearson Education, Inc.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00026" y="0"/>
            <a:ext cx="8143974" cy="6858000"/>
          </a:xfrm>
          <a:prstGeom prst="rect">
            <a:avLst/>
          </a:prstGeom>
          <a:blipFill rotWithShape="1">
            <a:blip r:embed="rId3"/>
            <a:tile tx="0" ty="0" sx="100000" sy="100000" flip="none" algn="tl"/>
          </a:blip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25820" y="274638"/>
            <a:ext cx="6960979" cy="1143000"/>
          </a:xfrm>
        </p:spPr>
        <p:txBody>
          <a:bodyPr>
            <a:normAutofit/>
          </a:bodyPr>
          <a:lstStyle/>
          <a:p>
            <a:r>
              <a:rPr lang="en-US" sz="4000" b="1" dirty="0" smtClean="0">
                <a:ln>
                  <a:solidFill>
                    <a:srgbClr val="3D8BB1"/>
                  </a:solidFill>
                </a:ln>
                <a:solidFill>
                  <a:srgbClr val="3D8BB1"/>
                </a:solidFill>
                <a:effectLst>
                  <a:outerShdw blurRad="76200" dist="50800" dir="2700000">
                    <a:schemeClr val="tx1">
                      <a:alpha val="65000"/>
                    </a:schemeClr>
                  </a:outerShdw>
                </a:effectLst>
                <a:latin typeface="Corbel"/>
                <a:cs typeface="Corbel"/>
              </a:rPr>
              <a:t>Quick Start Guide</a:t>
            </a:r>
            <a:endParaRPr lang="en-US" sz="4000" b="1" dirty="0">
              <a:ln>
                <a:solidFill>
                  <a:srgbClr val="3D8BB1"/>
                </a:solidFill>
              </a:ln>
              <a:solidFill>
                <a:srgbClr val="3D8BB1"/>
              </a:solidFill>
              <a:effectLst>
                <a:outerShdw blurRad="76200" dist="50800" dir="2700000">
                  <a:schemeClr val="tx1">
                    <a:alpha val="65000"/>
                  </a:schemeClr>
                </a:outerShdw>
              </a:effectLst>
              <a:latin typeface="Corbel"/>
              <a:cs typeface="Corbel"/>
            </a:endParaRPr>
          </a:p>
        </p:txBody>
      </p:sp>
      <p:sp>
        <p:nvSpPr>
          <p:cNvPr id="9" name="Content Placeholder 8"/>
          <p:cNvSpPr>
            <a:spLocks noGrp="1"/>
          </p:cNvSpPr>
          <p:nvPr>
            <p:ph idx="1"/>
          </p:nvPr>
        </p:nvSpPr>
        <p:spPr>
          <a:xfrm>
            <a:off x="1524000" y="1692275"/>
            <a:ext cx="7619999" cy="4708525"/>
          </a:xfrm>
        </p:spPr>
        <p:txBody>
          <a:bodyPr>
            <a:normAutofit lnSpcReduction="10000"/>
          </a:bodyPr>
          <a:lstStyle/>
          <a:p>
            <a:pPr marL="914400" lvl="1" indent="-514350">
              <a:buAutoNum type="arabicPeriod"/>
            </a:pPr>
            <a:r>
              <a:rPr lang="en-US" b="1" dirty="0" smtClean="0"/>
              <a:t>Choose </a:t>
            </a:r>
            <a:r>
              <a:rPr lang="en-US" dirty="0"/>
              <a:t>the event or series of events you want to write about.</a:t>
            </a:r>
            <a:endParaRPr lang="en-US" dirty="0" smtClean="0"/>
          </a:p>
          <a:p>
            <a:pPr marL="914400" lvl="1" indent="-514350">
              <a:buAutoNum type="arabicPeriod"/>
            </a:pPr>
            <a:r>
              <a:rPr lang="en-US" b="1" dirty="0" smtClean="0"/>
              <a:t>Question </a:t>
            </a:r>
            <a:r>
              <a:rPr lang="en-US" dirty="0"/>
              <a:t>your memory about the event(s)</a:t>
            </a:r>
            <a:r>
              <a:rPr lang="en-US" dirty="0" smtClean="0"/>
              <a:t>.</a:t>
            </a:r>
          </a:p>
          <a:p>
            <a:pPr marL="914400" lvl="1" indent="-514350">
              <a:buAutoNum type="arabicPeriod"/>
            </a:pPr>
            <a:r>
              <a:rPr lang="en-US" b="1" dirty="0" smtClean="0"/>
              <a:t>Do </a:t>
            </a:r>
            <a:r>
              <a:rPr lang="en-US" dirty="0" smtClean="0"/>
              <a:t>some research.</a:t>
            </a:r>
          </a:p>
          <a:p>
            <a:pPr marL="914400" lvl="1" indent="-514350">
              <a:buAutoNum type="arabicPeriod"/>
            </a:pPr>
            <a:r>
              <a:rPr lang="en-US" b="1" dirty="0" smtClean="0"/>
              <a:t>Draft </a:t>
            </a:r>
            <a:r>
              <a:rPr lang="en-US" dirty="0" smtClean="0"/>
              <a:t>the story.</a:t>
            </a:r>
          </a:p>
          <a:p>
            <a:pPr marL="914400" lvl="1" indent="-514350">
              <a:buAutoNum type="arabicPeriod"/>
            </a:pPr>
            <a:r>
              <a:rPr lang="en-US" b="1" dirty="0" smtClean="0"/>
              <a:t>Find </a:t>
            </a:r>
            <a:r>
              <a:rPr lang="en-US" dirty="0" smtClean="0"/>
              <a:t>the theme.</a:t>
            </a:r>
          </a:p>
          <a:p>
            <a:pPr marL="914400" lvl="1" indent="-514350">
              <a:buAutoNum type="arabicPeriod"/>
            </a:pPr>
            <a:r>
              <a:rPr lang="en-US" b="1" dirty="0" smtClean="0"/>
              <a:t>State </a:t>
            </a:r>
            <a:r>
              <a:rPr lang="en-US" dirty="0" smtClean="0"/>
              <a:t>the message directly or indirectly.</a:t>
            </a:r>
          </a:p>
          <a:p>
            <a:pPr marL="914400" lvl="1" indent="-514350">
              <a:buAutoNum type="arabicPeriod"/>
            </a:pPr>
            <a:r>
              <a:rPr lang="en-US" b="1" dirty="0" smtClean="0"/>
              <a:t>Develop </a:t>
            </a:r>
            <a:r>
              <a:rPr lang="en-US" dirty="0" smtClean="0"/>
              <a:t>an appropriate tone or voice.</a:t>
            </a:r>
          </a:p>
          <a:p>
            <a:pPr marL="914400" lvl="1" indent="-514350">
              <a:buAutoNum type="arabicPeriod"/>
            </a:pPr>
            <a:r>
              <a:rPr lang="en-US" b="1" dirty="0" smtClean="0"/>
              <a:t>Edit </a:t>
            </a:r>
            <a:r>
              <a:rPr lang="en-US" dirty="0" smtClean="0"/>
              <a:t>the story to its essentials.</a:t>
            </a:r>
            <a:endParaRPr lang="en-US" dirty="0"/>
          </a:p>
        </p:txBody>
      </p:sp>
      <p:sp>
        <p:nvSpPr>
          <p:cNvPr id="4" name="Bevel 3"/>
          <p:cNvSpPr/>
          <p:nvPr/>
        </p:nvSpPr>
        <p:spPr>
          <a:xfrm>
            <a:off x="0" y="0"/>
            <a:ext cx="1000027" cy="6858000"/>
          </a:xfrm>
          <a:prstGeom prst="bevel">
            <a:avLst/>
          </a:prstGeom>
          <a:solidFill>
            <a:srgbClr val="604A7B"/>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rot="16200000">
            <a:off x="-392100" y="942159"/>
            <a:ext cx="2044238" cy="461665"/>
          </a:xfrm>
          <a:prstGeom prst="rect">
            <a:avLst/>
          </a:prstGeom>
          <a:noFill/>
        </p:spPr>
        <p:txBody>
          <a:bodyPr wrap="square" rtlCol="0">
            <a:spAutoFit/>
          </a:bodyPr>
          <a:lstStyle/>
          <a:p>
            <a:pPr algn="r"/>
            <a:r>
              <a:rPr lang="en-US" sz="2400" b="1" dirty="0" smtClean="0">
                <a:solidFill>
                  <a:schemeClr val="bg1"/>
                </a:solidFill>
                <a:latin typeface="Corbel"/>
                <a:cs typeface="Corbel"/>
              </a:rPr>
              <a:t>CHAPTER</a:t>
            </a:r>
            <a:endParaRPr lang="en-US" sz="2400" b="1" dirty="0">
              <a:solidFill>
                <a:schemeClr val="bg1"/>
              </a:solidFill>
              <a:latin typeface="Corbel"/>
              <a:cs typeface="Corbel"/>
            </a:endParaRPr>
          </a:p>
        </p:txBody>
      </p:sp>
      <p:sp>
        <p:nvSpPr>
          <p:cNvPr id="6" name="TextBox 5"/>
          <p:cNvSpPr txBox="1"/>
          <p:nvPr/>
        </p:nvSpPr>
        <p:spPr>
          <a:xfrm>
            <a:off x="1000026" y="48934"/>
            <a:ext cx="1098393" cy="1569660"/>
          </a:xfrm>
          <a:prstGeom prst="rect">
            <a:avLst/>
          </a:prstGeom>
          <a:noFill/>
        </p:spPr>
        <p:txBody>
          <a:bodyPr wrap="square" rtlCol="0">
            <a:spAutoFit/>
          </a:bodyPr>
          <a:lstStyle/>
          <a:p>
            <a:r>
              <a:rPr lang="en-US" sz="9600" b="1" dirty="0" smtClean="0">
                <a:solidFill>
                  <a:srgbClr val="604A7B"/>
                </a:solidFill>
                <a:latin typeface="Lucida Bright"/>
                <a:cs typeface="Lucida Bright"/>
              </a:rPr>
              <a:t>5</a:t>
            </a:r>
            <a:endParaRPr lang="en-US" sz="9600" b="1" dirty="0">
              <a:solidFill>
                <a:srgbClr val="604A7B"/>
              </a:solidFill>
              <a:latin typeface="Lucida Bright"/>
              <a:cs typeface="Lucida Bright"/>
            </a:endParaRPr>
          </a:p>
        </p:txBody>
      </p:sp>
      <p:sp>
        <p:nvSpPr>
          <p:cNvPr id="3" name="Footer Placeholder 2"/>
          <p:cNvSpPr>
            <a:spLocks noGrp="1"/>
          </p:cNvSpPr>
          <p:nvPr>
            <p:ph type="ftr" sz="quarter" idx="11"/>
          </p:nvPr>
        </p:nvSpPr>
        <p:spPr>
          <a:xfrm>
            <a:off x="1000027" y="6356350"/>
            <a:ext cx="8143972" cy="365125"/>
          </a:xfrm>
        </p:spPr>
        <p:txBody>
          <a:bodyPr/>
          <a:lstStyle/>
          <a:p>
            <a:r>
              <a:rPr lang="en-US" smtClean="0"/>
              <a:t>Copyright © 2016 by Pearson Education, Inc.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290</TotalTime>
  <Words>1505</Words>
  <Application>Microsoft Macintosh PowerPoint</Application>
  <PresentationFormat>On-screen Show (4:3)</PresentationFormat>
  <Paragraphs>160</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Writing Today Third Edition</vt:lpstr>
      <vt:lpstr>Memoirs</vt:lpstr>
      <vt:lpstr>What is a Memoir?</vt:lpstr>
      <vt:lpstr>Organizing a Memoir</vt:lpstr>
      <vt:lpstr>Features of a Good Memoir</vt:lpstr>
      <vt:lpstr>Features of a Good Memoir</vt:lpstr>
      <vt:lpstr>Inventing Your Memoir’s Content</vt:lpstr>
      <vt:lpstr>Inquiring: Find Out What Others Know</vt:lpstr>
      <vt:lpstr>Organizing and Drafting  Your Memoir</vt:lpstr>
      <vt:lpstr>Choosing an Appropriate Style</vt:lpstr>
      <vt:lpstr>Choosing an Appropriate Style</vt:lpstr>
      <vt:lpstr>Designing Your Memoir</vt:lpstr>
      <vt:lpstr>Microgenre:  The Literacy Narrative</vt:lpstr>
      <vt:lpstr>Quick Start Guide</vt:lpstr>
    </vt:vector>
  </TitlesOfParts>
  <Company>professor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Today Second Edition</dc:title>
  <dc:creator>C R</dc:creator>
  <cp:lastModifiedBy>Dianne Hall</cp:lastModifiedBy>
  <cp:revision>36</cp:revision>
  <dcterms:created xsi:type="dcterms:W3CDTF">2012-07-18T14:57:46Z</dcterms:created>
  <dcterms:modified xsi:type="dcterms:W3CDTF">2015-05-07T17:21:53Z</dcterms:modified>
</cp:coreProperties>
</file>